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67" r:id="rId2"/>
    <p:sldId id="330" r:id="rId3"/>
    <p:sldId id="268" r:id="rId4"/>
    <p:sldId id="287" r:id="rId5"/>
    <p:sldId id="325" r:id="rId6"/>
    <p:sldId id="284" r:id="rId7"/>
    <p:sldId id="397" r:id="rId8"/>
    <p:sldId id="326" r:id="rId9"/>
    <p:sldId id="337" r:id="rId10"/>
    <p:sldId id="338" r:id="rId11"/>
    <p:sldId id="339" r:id="rId12"/>
    <p:sldId id="288" r:id="rId13"/>
    <p:sldId id="270" r:id="rId14"/>
    <p:sldId id="327" r:id="rId15"/>
    <p:sldId id="340" r:id="rId16"/>
    <p:sldId id="341" r:id="rId17"/>
    <p:sldId id="343" r:id="rId18"/>
    <p:sldId id="342" r:id="rId19"/>
    <p:sldId id="398" r:id="rId20"/>
    <p:sldId id="271" r:id="rId21"/>
    <p:sldId id="273" r:id="rId22"/>
    <p:sldId id="272" r:id="rId23"/>
    <p:sldId id="290" r:id="rId24"/>
    <p:sldId id="291" r:id="rId25"/>
    <p:sldId id="274" r:id="rId26"/>
    <p:sldId id="292" r:id="rId27"/>
    <p:sldId id="275" r:id="rId28"/>
    <p:sldId id="293" r:id="rId29"/>
    <p:sldId id="332" r:id="rId30"/>
    <p:sldId id="331" r:id="rId31"/>
    <p:sldId id="344" r:id="rId32"/>
    <p:sldId id="399" r:id="rId33"/>
    <p:sldId id="294" r:id="rId34"/>
    <p:sldId id="295" r:id="rId35"/>
    <p:sldId id="296" r:id="rId36"/>
    <p:sldId id="328" r:id="rId37"/>
    <p:sldId id="276" r:id="rId38"/>
    <p:sldId id="315" r:id="rId39"/>
    <p:sldId id="316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34" r:id="rId48"/>
    <p:sldId id="309" r:id="rId49"/>
    <p:sldId id="310" r:id="rId50"/>
    <p:sldId id="311" r:id="rId51"/>
    <p:sldId id="312" r:id="rId52"/>
    <p:sldId id="347" r:id="rId53"/>
    <p:sldId id="348" r:id="rId54"/>
    <p:sldId id="346" r:id="rId55"/>
    <p:sldId id="350" r:id="rId56"/>
    <p:sldId id="349" r:id="rId57"/>
    <p:sldId id="298" r:id="rId58"/>
    <p:sldId id="313" r:id="rId59"/>
    <p:sldId id="299" r:id="rId60"/>
    <p:sldId id="314" r:id="rId61"/>
    <p:sldId id="317" r:id="rId62"/>
    <p:sldId id="318" r:id="rId63"/>
    <p:sldId id="319" r:id="rId64"/>
    <p:sldId id="320" r:id="rId65"/>
    <p:sldId id="280" r:id="rId66"/>
    <p:sldId id="324" r:id="rId67"/>
    <p:sldId id="322" r:id="rId68"/>
    <p:sldId id="283" r:id="rId69"/>
    <p:sldId id="335" r:id="rId70"/>
    <p:sldId id="336" r:id="rId71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0000"/>
    <a:srgbClr val="CCFFFF"/>
    <a:srgbClr val="A5B50B"/>
    <a:srgbClr val="66FF66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2"/>
    <p:restoredTop sz="82254"/>
  </p:normalViewPr>
  <p:slideViewPr>
    <p:cSldViewPr showGuides="1">
      <p:cViewPr varScale="1">
        <p:scale>
          <a:sx n="129" d="100"/>
          <a:sy n="129" d="100"/>
        </p:scale>
        <p:origin x="52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4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6515C2-AC2C-4898-9C34-65C38FE453DE}" type="datetime4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September 17, 2020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311EB1-D4E9-4824-9A91-0583922DB187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396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85B52D0-6B38-4883-9613-1140256D3CF4}" type="datetime4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September 17, 2020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B46692-819A-4120-9497-49F97454893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831229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hinaunix.net/uid-28458801-id-4144886.html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171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17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2837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26627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8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2662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3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1203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8676" name="页眉占位符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28677" name="日期占位符 4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8" name="页脚占位符 5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28679" name="灯片编号占位符 6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04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zh-CN" altLang="en-US" sz="1300" dirty="0"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endParaRPr lang="zh-CN" altLang="en-US" sz="13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257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zh-CN" altLang="en-US" sz="1300" dirty="0">
                <a:latin typeface="Calibri" panose="020F0502020204030204" pitchFamily="34" charset="0"/>
                <a:ea typeface="宋体" panose="02010600030101010101" pitchFamily="2" charset="-122"/>
              </a:rPr>
              <a:t>18</a:t>
            </a:fld>
            <a:endParaRPr lang="zh-CN" altLang="en-US" sz="13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3421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36867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8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3686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7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7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965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38915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6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38917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9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748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4096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96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4096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96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493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43011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4301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840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45059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060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45061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06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1490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47107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08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4710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1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1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7147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024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024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540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49155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56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49157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5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12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5120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5120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6576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53251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5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5325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5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340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57347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348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5734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35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3256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59395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6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59397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0098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6144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4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6144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4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693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63491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6349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322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6656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6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6656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6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007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68611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6861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5051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0659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60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0661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6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33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2291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229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007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2707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08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270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1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063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4755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56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4757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5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555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680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680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680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680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1258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78851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7885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43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9338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80899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00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80901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44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0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r>
              <a:rPr lang="zh-CN" altLang="en-US" dirty="0">
                <a:ea typeface="宋体" panose="02010600030101010101" pitchFamily="2" charset="-122"/>
                <a:hlinkClick r:id="rId3"/>
              </a:rPr>
              <a:t>秒的换算：</a:t>
            </a:r>
            <a:r>
              <a:rPr lang="en-US" altLang="zh-CN" dirty="0">
                <a:ea typeface="宋体" panose="02010600030101010101" pitchFamily="2" charset="-122"/>
                <a:hlinkClick r:id="rId3"/>
              </a:rPr>
              <a:t>ms(</a:t>
            </a:r>
            <a:r>
              <a:rPr lang="zh-CN" altLang="en-US" dirty="0">
                <a:ea typeface="宋体" panose="02010600030101010101" pitchFamily="2" charset="-122"/>
                <a:hlinkClick r:id="rId3"/>
              </a:rPr>
              <a:t>毫秒</a:t>
            </a:r>
            <a:r>
              <a:rPr lang="en-US" altLang="zh-CN" dirty="0">
                <a:ea typeface="宋体" panose="02010600030101010101" pitchFamily="2" charset="-122"/>
                <a:hlinkClick r:id="rId3"/>
              </a:rPr>
              <a:t>),μs(</a:t>
            </a:r>
            <a:r>
              <a:rPr lang="zh-CN" altLang="en-US" dirty="0">
                <a:ea typeface="宋体" panose="02010600030101010101" pitchFamily="2" charset="-122"/>
                <a:hlinkClick r:id="rId3"/>
              </a:rPr>
              <a:t>微秒</a:t>
            </a:r>
            <a:r>
              <a:rPr lang="en-US" altLang="zh-CN" dirty="0">
                <a:ea typeface="宋体" panose="02010600030101010101" pitchFamily="2" charset="-122"/>
                <a:hlinkClick r:id="rId3"/>
              </a:rPr>
              <a:t>),ns(</a:t>
            </a:r>
            <a:r>
              <a:rPr lang="zh-CN" altLang="en-US" dirty="0">
                <a:ea typeface="宋体" panose="02010600030101010101" pitchFamily="2" charset="-122"/>
                <a:hlinkClick r:id="rId3"/>
              </a:rPr>
              <a:t>纳秒</a:t>
            </a:r>
            <a:r>
              <a:rPr lang="en-US" altLang="zh-CN" dirty="0">
                <a:ea typeface="宋体" panose="02010600030101010101" pitchFamily="2" charset="-122"/>
                <a:hlinkClick r:id="rId3"/>
              </a:rPr>
              <a:t>),ps(</a:t>
            </a:r>
            <a:r>
              <a:rPr lang="zh-CN" altLang="en-US" dirty="0">
                <a:ea typeface="宋体" panose="02010600030101010101" pitchFamily="2" charset="-122"/>
                <a:hlinkClick r:id="rId3"/>
              </a:rPr>
              <a:t>皮秒</a:t>
            </a:r>
            <a:r>
              <a:rPr lang="en-US" altLang="zh-CN" dirty="0">
                <a:ea typeface="宋体" panose="02010600030101010101" pitchFamily="2" charset="-122"/>
                <a:hlinkClick r:id="rId3"/>
              </a:rPr>
              <a:t>)</a:t>
            </a:r>
            <a:r>
              <a:rPr lang="zh-CN" altLang="en-US" dirty="0">
                <a:ea typeface="宋体" panose="02010600030101010101" pitchFamily="2" charset="-122"/>
              </a:rPr>
              <a:t> </a:t>
            </a:r>
            <a:endParaRPr lang="en-US" altLang="zh-CN" dirty="0">
              <a:ea typeface="宋体" panose="02010600030101010101" pitchFamily="2" charset="-122"/>
            </a:endParaRPr>
          </a:p>
          <a:p>
            <a:pPr lvl="0"/>
            <a:endParaRPr lang="en-US" altLang="zh-CN" sz="2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/>
            <a:r>
              <a:rPr lang="zh-CN" altLang="en-US" dirty="0">
                <a:ea typeface="宋体" panose="02010600030101010101" pitchFamily="2" charset="-122"/>
              </a:rPr>
              <a:t>皮秒，符号</a:t>
            </a:r>
            <a:r>
              <a:rPr lang="en-US" altLang="zh-CN" dirty="0">
                <a:ea typeface="宋体" panose="02010600030101010101" pitchFamily="2" charset="-122"/>
              </a:rPr>
              <a:t>ps</a:t>
            </a:r>
            <a:r>
              <a:rPr lang="zh-CN" altLang="en-US" dirty="0">
                <a:ea typeface="宋体" panose="02010600030101010101" pitchFamily="2" charset="-122"/>
              </a:rPr>
              <a:t>（英语：</a:t>
            </a:r>
            <a:r>
              <a:rPr lang="en-US" altLang="zh-CN" dirty="0">
                <a:ea typeface="宋体" panose="02010600030101010101" pitchFamily="2" charset="-122"/>
              </a:rPr>
              <a:t>picosecond 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endParaRPr lang="en-AU" altLang="zh-CN" sz="2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755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82947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48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8294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45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5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0390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84995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996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84997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46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99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6356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8704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8704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47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0992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89091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8909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48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1157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91139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0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91141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49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43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508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536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536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0587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93187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88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9318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9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89587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95235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236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95237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51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23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9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947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72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52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11871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93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14158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13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54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2299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34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55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235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54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56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5084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0752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2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0752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57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2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661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09571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7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0957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58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7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98349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11619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20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11621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59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2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23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022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85B52D0-6B38-4883-9613-1140256D3CF4}" type="datetime4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September 17, 2020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7733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13667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68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1366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60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7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8074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15715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16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15717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61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1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9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7653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1776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776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1776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62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776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6346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19811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81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1981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63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81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30545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21859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1860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21861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64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186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7247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23907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3908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23909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65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391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1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4966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25955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56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25957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66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5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5937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2800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00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2800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67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800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716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130051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005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13005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68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005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528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61" tIns="48331" rIns="96661" bIns="48331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随着互联网技术的广泛应用，涌现出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15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10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61" tIns="48331" rIns="96661" bIns="48331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随着互联网技术的广泛应用，涌现出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574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11</a:t>
            </a:fld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lIns="96661" tIns="48331" rIns="96661" bIns="48331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随着互联网技术的广泛应用，涌现出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138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Morgan Kaufmann Publishers</a:t>
            </a:r>
          </a:p>
        </p:txBody>
      </p:sp>
      <p:sp>
        <p:nvSpPr>
          <p:cNvPr id="24579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/>
            <a:fld id="{BB962C8B-B14F-4D97-AF65-F5344CB8AC3E}" type="datetime4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September 17, 2020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0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defTabSz="967105"/>
            <a:r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Chapter 1 — Computer Abstractions and Technology</a:t>
            </a:r>
          </a:p>
        </p:txBody>
      </p:sp>
      <p:sp>
        <p:nvSpPr>
          <p:cNvPr id="24581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/>
          <a:lstStyle/>
          <a:p>
            <a:pPr lvl="0" algn="r" defTabSz="967105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fld>
            <a:endParaRPr lang="en-US" altLang="zh-CN" sz="13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83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6661" tIns="48331" rIns="96661" bIns="48331" anchor="t"/>
          <a:lstStyle/>
          <a:p>
            <a:pPr lvl="0"/>
            <a:endParaRPr lang="en-AU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10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8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6" name="Picture 14" descr="MK Logo (2)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825" y="261938"/>
            <a:ext cx="1155700" cy="647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7" name="Group 30"/>
          <p:cNvGrpSpPr/>
          <p:nvPr userDrawn="1"/>
        </p:nvGrpSpPr>
        <p:grpSpPr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6" name="TextBox 15"/>
            <p:cNvSpPr txBox="1"/>
            <p:nvPr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altLang="zh-CN" sz="30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rPr>
                <a:t>COMPUTER ORGANIZATION AND DESIGN</a:t>
              </a:r>
              <a:endPara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altLang="zh-CN" sz="20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The Hardware/Software Interface</a:t>
              </a:r>
              <a:endPara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58" name="Group 29"/>
          <p:cNvGrpSpPr/>
          <p:nvPr userDrawn="1"/>
        </p:nvGrpSpPr>
        <p:grpSpPr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9" name="32-Point Star 18"/>
            <p:cNvSpPr>
              <a:spLocks noChangeArrowheads="1"/>
            </p:cNvSpPr>
            <p:nvPr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altLang="zh-CN" sz="20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Black" panose="020B0A040201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r>
                <a:rPr kumimoji="0" lang="en-GB" altLang="zh-CN" sz="2000" b="0" i="0" u="none" strike="noStrike" kern="1200" cap="none" spc="0" normalizeH="0" baseline="3000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Black" panose="020B0A04020102020204" pitchFamily="34" charset="0"/>
                  <a:ea typeface="宋体" panose="02010600030101010101" pitchFamily="2" charset="-122"/>
                  <a:cs typeface="+mn-cs"/>
                </a:rPr>
                <a:t>th</a:t>
              </a:r>
              <a:endParaRPr kumimoji="0" lang="en-GB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altLang="zh-CN" sz="1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Edition</a:t>
              </a:r>
              <a:endPara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95939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latin typeface="Arial Black" panose="020B0A04020102020204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00800"/>
            <a:ext cx="91440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7163" y="0"/>
            <a:ext cx="8942387" cy="998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14338" y="640080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984766-B5C1-45D7-B497-9B8C5C86E749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2020/9/17 Thursday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922588" y="6381750"/>
            <a:ext cx="3086100" cy="36512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0080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E2C6CC-3875-45F9-AC46-069252FFCC02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  <a:prstGeom prst="rect">
            <a:avLst/>
          </a:prstGeom>
          <a:noFill/>
          <a:ln w="9525">
            <a:noFill/>
          </a:ln>
        </p:spPr>
        <p:txBody>
          <a:bodyPr anchor="b">
            <a:spAutoFit/>
          </a:bodyPr>
          <a:lstStyle/>
          <a:p>
            <a:pPr lvl="0"/>
            <a:r>
              <a:rPr lang="en-AU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AU" altLang="zh-CN" dirty="0"/>
              <a:t>Click to edit Master text styles</a:t>
            </a:r>
          </a:p>
          <a:p>
            <a:pPr lvl="1"/>
            <a:r>
              <a:rPr lang="en-AU" altLang="zh-CN" dirty="0"/>
              <a:t>Second level</a:t>
            </a:r>
          </a:p>
          <a:p>
            <a:pPr lvl="2"/>
            <a:r>
              <a:rPr lang="en-AU" altLang="zh-CN" dirty="0"/>
              <a:t>Third level</a:t>
            </a:r>
          </a:p>
          <a:p>
            <a:pPr lvl="3"/>
            <a:r>
              <a:rPr lang="en-AU" altLang="zh-CN" dirty="0"/>
              <a:t>Fourth level</a:t>
            </a:r>
          </a:p>
          <a:p>
            <a:pPr lvl="4"/>
            <a:r>
              <a:rPr lang="en-AU" altLang="zh-CN" dirty="0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 b="1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Chapter 1 — Computer Abstractions and Technology — </a:t>
            </a:r>
            <a:fld id="{04075838-4B6D-4C6D-B851-9206FA18CD61}" type="slidenum">
              <a:rPr kumimoji="0" lang="en-AU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AU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1" name="Picture 7" descr="MK Logo.jpg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6270625"/>
            <a:ext cx="1619250" cy="5905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hongf@sz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62.emf"/><Relationship Id="rId5" Type="http://schemas.openxmlformats.org/officeDocument/2006/relationships/image" Target="../media/image59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7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9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0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1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png"/><Relationship Id="rId5" Type="http://schemas.openxmlformats.org/officeDocument/2006/relationships/image" Target="../media/image70.wmf"/><Relationship Id="rId4" Type="http://schemas.openxmlformats.org/officeDocument/2006/relationships/oleObject" Target="../embeddings/oleObject14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3.png"/><Relationship Id="rId5" Type="http://schemas.openxmlformats.org/officeDocument/2006/relationships/image" Target="../media/image72.wmf"/><Relationship Id="rId4" Type="http://schemas.openxmlformats.org/officeDocument/2006/relationships/oleObject" Target="../embeddings/oleObject15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17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1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19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21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hyperlink" Target="http://images.google.cn/imgres?imgurl=http://www.avmagazine.com/01/images/Denon_DVD_A11/Denon_DVD_A11.jpg&amp;imgrefurl=http://www.avmagazine.com/01/denon_DVD_A11.htm&amp;usg=__Z_R3AH20w1OBXpNYHxC9LI04whU=&amp;h=450&amp;w=450&amp;sz=31&amp;hl=zh-CN&amp;start=3&amp;um=1&amp;tbnid=os3ih6QpZsiDqM:&amp;tbnh=127&amp;tbnw=127&amp;prev=/images?q%3Ddvd%26gbv%3D2%26um%3D1%26hl%3Dzh-CN%26newwindow%3D1%26sa%3DN" TargetMode="External"/><Relationship Id="rId18" Type="http://schemas.openxmlformats.org/officeDocument/2006/relationships/image" Target="../media/image21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jpeg"/><Relationship Id="rId12" Type="http://schemas.openxmlformats.org/officeDocument/2006/relationships/image" Target="../media/image18.jpeg"/><Relationship Id="rId17" Type="http://schemas.openxmlformats.org/officeDocument/2006/relationships/hyperlink" Target="http://images.google.cn/imgres?imgurl=http://img2.zol.com.cn/product/6_450x337/951/ceVKRJ9hgBf7w.jpg&amp;imgrefurl=http://www.ynzol.com/html/dc_market/2006-8/29/2006_08_29_21_19_06_609.html&amp;usg=__MHgHFblLHP_z_ywoJ6_vmqjekmY=&amp;h=337&amp;w=449&amp;sz=27&amp;hl=zh-CN&amp;start=12&amp;um=1&amp;tbnid=aUBxRYtuJ4W17M:&amp;tbnh=95&amp;tbnw=127&amp;prev=/images?q%3D%E6%95%B0%E7%A0%81%E7%9B%B8%E6%9C%BA%26gbv%3D2%26um%3D1%26hl%3Dzh-CN%26newwindow%3D1" TargetMode="Externa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.jpeg"/><Relationship Id="rId20" Type="http://schemas.openxmlformats.org/officeDocument/2006/relationships/image" Target="../media/image22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jpeg"/><Relationship Id="rId11" Type="http://schemas.openxmlformats.org/officeDocument/2006/relationships/image" Target="../media/image17.png"/><Relationship Id="rId5" Type="http://schemas.openxmlformats.org/officeDocument/2006/relationships/image" Target="../media/image13.jpeg"/><Relationship Id="rId15" Type="http://schemas.openxmlformats.org/officeDocument/2006/relationships/hyperlink" Target="http://images.google.cn/imgres?imgurl=http://k-tai.impress.co.jp/cda/static/image/2007/01/10/iphone003.jpg&amp;imgrefurl=http://blog.hxsd.com/blog/6702/article/i25652.html&amp;usg=__gX4-Dp0JaTgDC35NICssj3QSdGs=&amp;h=800&amp;w=495&amp;sz=95&amp;hl=zh-CN&amp;start=2&amp;um=1&amp;tbnid=GedidP8YJ0OiyM:&amp;tbnh=143&amp;tbnw=88&amp;prev=/images?q%3Diphone%26gbv%3D2%26um%3D1%26hl%3Dzh-CN%26newwindow%3D1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://images.google.cn/imgres?imgurl=http://pigimg.zhongsou.com/space/gallery/i_zsysensor/OTS_50-348x492.jpg&amp;imgrefurl=http://i.zhongsou.com/zsysensor&amp;usg=__fThQoTBbUNeE_u0a2S8zNQzWIOU=&amp;h=492&amp;w=348&amp;sz=24&amp;hl=zh-CN&amp;start=174&amp;um=1&amp;tbnid=DunI05WXEU5D4M:&amp;tbnh=130&amp;tbnw=92&amp;prev=/images?q%3D%E4%BC%A0%E6%84%9F%E5%99%A8%26start%3D160%26gbv%3D2%26ndsp%3D20%26um%3D1%26hl%3Dzh-CN%26newwindow%3D1%26sa%3DN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1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/>
          </p:cNvSpPr>
          <p:nvPr>
            <p:ph type="ctrTitle" hasCustomPrompt="1"/>
          </p:nvPr>
        </p:nvSpPr>
        <p:spPr>
          <a:ln/>
        </p:spPr>
        <p:txBody>
          <a:bodyPr vert="horz" wrap="square" lIns="91440" tIns="45720" rIns="91440" bIns="45720" anchor="t">
            <a:spAutoFit/>
          </a:bodyPr>
          <a:lstStyle/>
          <a:p>
            <a:pPr eaLnBrk="1" hangingPunct="1">
              <a:buClrTx/>
              <a:buSzTx/>
              <a:buFontTx/>
            </a:pPr>
            <a:r>
              <a:rPr lang="zh-CN" altLang="en-US" dirty="0">
                <a:latin typeface="Arial Black" panose="020B0A04020102020204" pitchFamily="34" charset="0"/>
                <a:ea typeface="宋体" panose="02010600030101010101" pitchFamily="2" charset="-122"/>
                <a:cs typeface="+mj-cs"/>
              </a:rPr>
              <a:t>第</a:t>
            </a:r>
            <a:r>
              <a:rPr lang="en-US" altLang="zh-CN" dirty="0">
                <a:latin typeface="Arial Black" panose="020B0A04020102020204" pitchFamily="34" charset="0"/>
                <a:ea typeface="宋体" panose="02010600030101010101" pitchFamily="2" charset="-122"/>
                <a:cs typeface="+mj-cs"/>
              </a:rPr>
              <a:t> 1 </a:t>
            </a:r>
            <a:r>
              <a:rPr lang="zh-CN" altLang="en-US" dirty="0">
                <a:latin typeface="Arial Black" panose="020B0A04020102020204" pitchFamily="34" charset="0"/>
                <a:ea typeface="宋体" panose="02010600030101010101" pitchFamily="2" charset="-122"/>
                <a:cs typeface="+mj-cs"/>
              </a:rPr>
              <a:t>章</a:t>
            </a:r>
            <a:endParaRPr lang="en-US" altLang="zh-CN" dirty="0">
              <a:latin typeface="Arial Black" panose="020B0A04020102020204" pitchFamily="34" charset="0"/>
              <a:ea typeface="宋体" panose="02010600030101010101" pitchFamily="2" charset="-122"/>
              <a:cs typeface="+mj-cs"/>
            </a:endParaRPr>
          </a:p>
        </p:txBody>
      </p:sp>
      <p:sp>
        <p:nvSpPr>
          <p:cNvPr id="6147" name="Rectangle 5"/>
          <p:cNvSpPr>
            <a:spLocks noGrp="1"/>
          </p:cNvSpPr>
          <p:nvPr>
            <p:ph type="subTitle" idx="1" hasCustomPrompt="1"/>
          </p:nvPr>
        </p:nvSpPr>
        <p:spPr>
          <a:xfrm>
            <a:off x="1965325" y="2754313"/>
            <a:ext cx="4240213" cy="584200"/>
          </a:xfrm>
          <a:ln/>
        </p:spPr>
        <p:txBody>
          <a:bodyPr vert="horz" wrap="square" lIns="91440" tIns="45720" rIns="91440" bIns="45720" anchor="t">
            <a:spAutoFit/>
          </a:bodyPr>
          <a:lstStyle/>
          <a:p>
            <a:pPr eaLnBrk="1" hangingPunct="1">
              <a:buSzPct val="60000"/>
            </a:pPr>
            <a:r>
              <a:rPr lang="zh-CN" altLang="en-US" dirty="0"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计算机概要与技术</a:t>
            </a:r>
            <a:endParaRPr lang="en-US" altLang="zh-CN" dirty="0"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TextBox 4"/>
          <p:cNvSpPr txBox="1"/>
          <p:nvPr/>
        </p:nvSpPr>
        <p:spPr>
          <a:xfrm>
            <a:off x="1951038" y="3400425"/>
            <a:ext cx="7192962" cy="34150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主讲老师：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冯禹洪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手机：  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15016740789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邮件：  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yuhongf@szu.edu.cn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办公室：   下文山湖湖边粤海门广场实验楼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座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202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助教：　　 郑裕辉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实验课：   双周，周五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1-2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节，计软大楼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328(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周开始在实验室上，实验一自行熟悉环境与练习）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上课时间：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1-18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周，   周三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3-4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节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L1-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711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               周五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1-2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370" y="1298575"/>
            <a:ext cx="2306955" cy="2893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639763" y="266700"/>
            <a:ext cx="7277100" cy="614363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云计算</a:t>
            </a:r>
            <a:r>
              <a:rPr lang="en-US" altLang="zh-CN" sz="34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两大服务提供商 </a:t>
            </a:r>
          </a:p>
        </p:txBody>
      </p:sp>
      <p:grpSp>
        <p:nvGrpSpPr>
          <p:cNvPr id="19459" name="Group 3"/>
          <p:cNvGrpSpPr/>
          <p:nvPr/>
        </p:nvGrpSpPr>
        <p:grpSpPr>
          <a:xfrm>
            <a:off x="965200" y="1090613"/>
            <a:ext cx="3390900" cy="609600"/>
            <a:chOff x="0" y="0"/>
            <a:chExt cx="2136" cy="384"/>
          </a:xfrm>
        </p:grpSpPr>
        <p:sp>
          <p:nvSpPr>
            <p:cNvPr id="63492" name="AutoShape 4"/>
            <p:cNvSpPr>
              <a:spLocks noChangeArrowheads="1"/>
            </p:cNvSpPr>
            <p:nvPr/>
          </p:nvSpPr>
          <p:spPr bwMode="auto">
            <a:xfrm>
              <a:off x="96" y="0"/>
              <a:ext cx="2040" cy="3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5D9B"/>
                </a:gs>
                <a:gs pos="50000">
                  <a:srgbClr val="0099FF"/>
                </a:gs>
                <a:gs pos="100000">
                  <a:srgbClr val="005D9B"/>
                </a:gs>
              </a:gsLst>
              <a:lin ang="5400000" scaled="1"/>
            </a:gradFill>
            <a:ln w="25400" cmpd="sng">
              <a:solidFill>
                <a:srgbClr val="FFFF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     Google</a:t>
              </a: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云计算  </a:t>
              </a:r>
            </a:p>
          </p:txBody>
        </p:sp>
        <p:grpSp>
          <p:nvGrpSpPr>
            <p:cNvPr id="19470" name="Group 5"/>
            <p:cNvGrpSpPr/>
            <p:nvPr/>
          </p:nvGrpSpPr>
          <p:grpSpPr>
            <a:xfrm>
              <a:off x="0" y="0"/>
              <a:ext cx="432" cy="384"/>
              <a:chOff x="0" y="0"/>
              <a:chExt cx="432" cy="384"/>
            </a:xfrm>
          </p:grpSpPr>
          <p:grpSp>
            <p:nvGrpSpPr>
              <p:cNvPr id="19471" name="Group 6"/>
              <p:cNvGrpSpPr/>
              <p:nvPr/>
            </p:nvGrpSpPr>
            <p:grpSpPr>
              <a:xfrm>
                <a:off x="0" y="0"/>
                <a:ext cx="384" cy="384"/>
                <a:chOff x="0" y="0"/>
                <a:chExt cx="1836" cy="1834"/>
              </a:xfrm>
            </p:grpSpPr>
            <p:pic>
              <p:nvPicPr>
                <p:cNvPr id="19473" name="Picture 7" descr="ball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836" cy="183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2" name="Oval 8"/>
                <p:cNvSpPr>
                  <a:spLocks noChangeArrowheads="1"/>
                </p:cNvSpPr>
                <p:nvPr/>
              </p:nvSpPr>
              <p:spPr bwMode="auto">
                <a:xfrm>
                  <a:off x="81" y="81"/>
                  <a:ext cx="1673" cy="1672"/>
                </a:xfrm>
                <a:prstGeom prst="ellipse">
                  <a:avLst/>
                </a:prstGeom>
                <a:solidFill>
                  <a:srgbClr val="000000">
                    <a:alpha val="50000"/>
                  </a:srgbClr>
                </a:solidFill>
                <a:ln w="19050" cmpd="sng">
                  <a:solidFill>
                    <a:srgbClr val="FFFFFF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000" b="1" i="0" u="none" strike="noStrike" kern="120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Verdana" panose="020B060403050404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63497" name="Text Box 9"/>
              <p:cNvSpPr txBox="1">
                <a:spLocks noChangeArrowheads="1"/>
              </p:cNvSpPr>
              <p:nvPr/>
            </p:nvSpPr>
            <p:spPr bwMode="auto">
              <a:xfrm>
                <a:off x="96" y="9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997A19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765E13"/>
                        </a:gs>
                        <a:gs pos="100000">
                          <a:srgbClr val="FFCC29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>
                <a:spAutoFit/>
              </a:bodyPr>
              <a:lstStyle>
                <a:lvl1pPr marL="233680" indent="-23368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233680" marR="0" lvl="0" indent="-23368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2000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sz="20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19460" name="内容占位符 1"/>
          <p:cNvSpPr/>
          <p:nvPr/>
        </p:nvSpPr>
        <p:spPr>
          <a:xfrm>
            <a:off x="303213" y="1760538"/>
            <a:ext cx="8820150" cy="45259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65125" lvl="0" indent="-255270" eaLnBrk="1" hangingPunct="1">
              <a:lnSpc>
                <a:spcPct val="90000"/>
              </a:lnSpc>
              <a:buClr>
                <a:schemeClr val="tx2"/>
              </a:buClr>
              <a:buSzPct val="115000"/>
              <a:buChar char="§"/>
            </a:pPr>
            <a:r>
              <a:rPr lang="en-US" altLang="zh-CN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90%</a:t>
            </a: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计算任务都能够通过“云计算”技术完成</a:t>
            </a:r>
          </a:p>
          <a:p>
            <a:pPr marL="365125" lvl="0" indent="-255270" eaLnBrk="1" hangingPunct="1">
              <a:lnSpc>
                <a:spcPct val="90000"/>
              </a:lnSpc>
              <a:buClr>
                <a:schemeClr val="tx2"/>
              </a:buClr>
              <a:buSzPct val="115000"/>
              <a:buChar char="§"/>
            </a:pP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桌面软件正在向</a:t>
            </a:r>
            <a:r>
              <a:rPr lang="en-US" altLang="zh-CN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软件转型 </a:t>
            </a:r>
          </a:p>
          <a:p>
            <a:pPr marL="365125" lvl="0" indent="-255270" eaLnBrk="1" hangingPunct="1">
              <a:lnSpc>
                <a:spcPct val="90000"/>
              </a:lnSpc>
              <a:buClr>
                <a:schemeClr val="tx2"/>
              </a:buClr>
              <a:buSzPct val="115000"/>
              <a:buChar char="§"/>
            </a:pP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云计算是开放标准 ，业界不会有公司垄断 </a:t>
            </a:r>
          </a:p>
          <a:p>
            <a:pPr marL="365125" lvl="0" indent="-255270" eaLnBrk="1" hangingPunct="1">
              <a:lnSpc>
                <a:spcPct val="90000"/>
              </a:lnSpc>
              <a:buClr>
                <a:schemeClr val="tx2"/>
              </a:buClr>
              <a:buSzPct val="115000"/>
              <a:buChar char="§"/>
            </a:pP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中小企业、大学、消费者会相对迅速地转</a:t>
            </a:r>
            <a:b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向基于</a:t>
            </a:r>
            <a:r>
              <a:rPr lang="en-US" altLang="zh-CN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的“云计算”技术 </a:t>
            </a:r>
          </a:p>
          <a:p>
            <a:pPr marL="365125" lvl="0" indent="-255270" eaLnBrk="1" hangingPunct="1">
              <a:lnSpc>
                <a:spcPct val="90000"/>
              </a:lnSpc>
              <a:buClr>
                <a:schemeClr val="tx2"/>
              </a:buClr>
              <a:buSzPct val="115000"/>
              <a:buChar char="§"/>
            </a:pP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新的赢利模式</a:t>
            </a:r>
          </a:p>
          <a:p>
            <a:pPr marL="742950" lvl="1" indent="-285750" eaLnBrk="1" hangingPunct="1">
              <a:lnSpc>
                <a:spcPct val="90000"/>
              </a:lnSpc>
              <a:buClr>
                <a:schemeClr val="accent1"/>
              </a:buClr>
              <a:buSzTx/>
              <a:buChar char="§"/>
            </a:pP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低廉的云计算给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Google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带来更多的流量，进而</a:t>
            </a:r>
            <a:b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带来更多的广告收入</a:t>
            </a:r>
          </a:p>
          <a:p>
            <a:pPr marL="365125" lvl="0" indent="-255270" eaLnBrk="1" hangingPunct="1">
              <a:lnSpc>
                <a:spcPct val="90000"/>
              </a:lnSpc>
              <a:buClr>
                <a:schemeClr val="tx2"/>
              </a:buClr>
              <a:buSzPct val="115000"/>
              <a:buChar char="§"/>
            </a:pP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承认“云计算”不会在一夜之间普及</a:t>
            </a:r>
          </a:p>
          <a:p>
            <a:pPr marL="742950" lvl="1" indent="-285750" eaLnBrk="1" hangingPunct="1">
              <a:lnSpc>
                <a:spcPct val="90000"/>
              </a:lnSpc>
              <a:buClr>
                <a:schemeClr val="accent1"/>
              </a:buClr>
              <a:buSzTx/>
              <a:buChar char="§"/>
            </a:pP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大公司通常会慢慢地改变自己的习惯</a:t>
            </a:r>
          </a:p>
          <a:p>
            <a:pPr marL="742950" lvl="1" indent="-285750" eaLnBrk="1" hangingPunct="1">
              <a:lnSpc>
                <a:spcPct val="90000"/>
              </a:lnSpc>
              <a:buClr>
                <a:schemeClr val="accent1"/>
              </a:buClr>
              <a:buSzTx/>
              <a:buChar char="§"/>
            </a:pP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其它问题，例如“飞机问题”，以及在不能上网时用户如何工作。 </a:t>
            </a:r>
          </a:p>
        </p:txBody>
      </p:sp>
      <p:grpSp>
        <p:nvGrpSpPr>
          <p:cNvPr id="19461" name="Group 11"/>
          <p:cNvGrpSpPr/>
          <p:nvPr/>
        </p:nvGrpSpPr>
        <p:grpSpPr>
          <a:xfrm>
            <a:off x="6011863" y="808038"/>
            <a:ext cx="2641600" cy="923925"/>
            <a:chOff x="0" y="0"/>
            <a:chExt cx="3702" cy="1612"/>
          </a:xfrm>
        </p:grpSpPr>
        <p:pic>
          <p:nvPicPr>
            <p:cNvPr id="19467" name="Picture 2" descr="bluenetwor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02" cy="16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3501" name="Text Box 3"/>
            <p:cNvSpPr txBox="1">
              <a:spLocks noChangeArrowheads="1"/>
            </p:cNvSpPr>
            <p:nvPr/>
          </p:nvSpPr>
          <p:spPr bwMode="auto">
            <a:xfrm>
              <a:off x="227" y="410"/>
              <a:ext cx="3150" cy="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华文中宋" panose="02010600040101010101" pitchFamily="2" charset="-122"/>
                  <a:cs typeface="+mn-cs"/>
                </a:rPr>
                <a:t>Google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华文中宋" panose="02010600040101010101" pitchFamily="2" charset="-122"/>
                  <a:cs typeface="+mn-cs"/>
                </a:rPr>
                <a:t>观点</a:t>
              </a:r>
            </a:p>
          </p:txBody>
        </p:sp>
      </p:grpSp>
      <p:pic>
        <p:nvPicPr>
          <p:cNvPr id="19462" name="Picture 4" descr="Img2216299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813" y="2133600"/>
            <a:ext cx="2376487" cy="2895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3" name="Text Box 5"/>
          <p:cNvSpPr txBox="1"/>
          <p:nvPr/>
        </p:nvSpPr>
        <p:spPr>
          <a:xfrm>
            <a:off x="7186613" y="4868863"/>
            <a:ext cx="1628775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latin typeface="Lucida Sans Unicode" panose="020B0602030504020204" pitchFamily="34" charset="0"/>
                <a:ea typeface="宋体" panose="02010600030101010101" pitchFamily="2" charset="-122"/>
              </a:rPr>
              <a:t>Google CEO</a:t>
            </a: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latin typeface="Lucida Sans Unicode" panose="020B0602030504020204" pitchFamily="34" charset="0"/>
                <a:ea typeface="宋体" panose="02010600030101010101" pitchFamily="2" charset="-122"/>
              </a:rPr>
              <a:t>埃立克</a:t>
            </a:r>
            <a:r>
              <a:rPr lang="en-US" altLang="zh-CN" sz="1800" dirty="0">
                <a:latin typeface="Lucida Sans Unicode" panose="020B0602030504020204" pitchFamily="34" charset="0"/>
                <a:ea typeface="宋体" panose="02010600030101010101" pitchFamily="2" charset="-122"/>
              </a:rPr>
              <a:t>.</a:t>
            </a:r>
            <a:r>
              <a:rPr lang="zh-CN" altLang="en-US" sz="1800" dirty="0">
                <a:latin typeface="Lucida Sans Unicode" panose="020B0602030504020204" pitchFamily="34" charset="0"/>
                <a:ea typeface="宋体" panose="02010600030101010101" pitchFamily="2" charset="-122"/>
              </a:rPr>
              <a:t>施米特</a:t>
            </a:r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1835150" y="6138863"/>
            <a:ext cx="2262188" cy="6096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5D9B"/>
              </a:gs>
              <a:gs pos="50000">
                <a:srgbClr val="0099FF"/>
              </a:gs>
              <a:gs pos="100000">
                <a:srgbClr val="005D9B"/>
              </a:gs>
            </a:gsLst>
            <a:lin ang="5400000" scaled="1"/>
          </a:gradFill>
          <a:ln w="25400" cmpd="sng">
            <a:solidFill>
              <a:srgbClr val="FFFF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阿里云</a:t>
            </a: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4278313" y="6134100"/>
            <a:ext cx="2262188" cy="6096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5D9B"/>
              </a:gs>
              <a:gs pos="50000">
                <a:srgbClr val="0099FF"/>
              </a:gs>
              <a:gs pos="100000">
                <a:srgbClr val="005D9B"/>
              </a:gs>
            </a:gsLst>
            <a:lin ang="5400000" scaled="1"/>
          </a:gradFill>
          <a:ln w="25400" cmpd="sng">
            <a:solidFill>
              <a:srgbClr val="FFFF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腾讯云</a:t>
            </a:r>
          </a:p>
        </p:txBody>
      </p:sp>
      <p:sp>
        <p:nvSpPr>
          <p:cNvPr id="18" name="AutoShape 4"/>
          <p:cNvSpPr>
            <a:spLocks noChangeArrowheads="1"/>
          </p:cNvSpPr>
          <p:nvPr/>
        </p:nvSpPr>
        <p:spPr bwMode="auto">
          <a:xfrm>
            <a:off x="6688138" y="6145213"/>
            <a:ext cx="2262188" cy="6096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5D9B"/>
              </a:gs>
              <a:gs pos="50000">
                <a:srgbClr val="0099FF"/>
              </a:gs>
              <a:gs pos="100000">
                <a:srgbClr val="005D9B"/>
              </a:gs>
            </a:gsLst>
            <a:lin ang="5400000" scaled="1"/>
          </a:gradFill>
          <a:ln w="25400" cmpd="sng">
            <a:solidFill>
              <a:srgbClr val="FFFF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金蝶云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539750" y="247650"/>
            <a:ext cx="7277100" cy="61595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云计算</a:t>
            </a:r>
            <a:r>
              <a:rPr lang="en-US" altLang="zh-CN" sz="34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两大服务提供商 </a:t>
            </a:r>
          </a:p>
        </p:txBody>
      </p:sp>
      <p:grpSp>
        <p:nvGrpSpPr>
          <p:cNvPr id="21507" name="Group 3"/>
          <p:cNvGrpSpPr/>
          <p:nvPr/>
        </p:nvGrpSpPr>
        <p:grpSpPr>
          <a:xfrm>
            <a:off x="965200" y="1090613"/>
            <a:ext cx="3390900" cy="609600"/>
            <a:chOff x="0" y="0"/>
            <a:chExt cx="2136" cy="384"/>
          </a:xfrm>
        </p:grpSpPr>
        <p:sp>
          <p:nvSpPr>
            <p:cNvPr id="65540" name="AutoShape 4"/>
            <p:cNvSpPr>
              <a:spLocks noChangeArrowheads="1"/>
            </p:cNvSpPr>
            <p:nvPr/>
          </p:nvSpPr>
          <p:spPr bwMode="auto">
            <a:xfrm>
              <a:off x="96" y="0"/>
              <a:ext cx="2040" cy="3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5D9B"/>
                </a:gs>
                <a:gs pos="50000">
                  <a:srgbClr val="0099FF"/>
                </a:gs>
                <a:gs pos="100000">
                  <a:srgbClr val="005D9B"/>
                </a:gs>
              </a:gsLst>
              <a:lin ang="5400000" scaled="1"/>
            </a:gradFill>
            <a:ln w="25400" cmpd="sng">
              <a:solidFill>
                <a:srgbClr val="FFFF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     Microsoft</a:t>
              </a: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云计算  </a:t>
              </a:r>
            </a:p>
          </p:txBody>
        </p:sp>
        <p:grpSp>
          <p:nvGrpSpPr>
            <p:cNvPr id="21516" name="Group 5"/>
            <p:cNvGrpSpPr/>
            <p:nvPr/>
          </p:nvGrpSpPr>
          <p:grpSpPr>
            <a:xfrm>
              <a:off x="0" y="0"/>
              <a:ext cx="432" cy="384"/>
              <a:chOff x="0" y="0"/>
              <a:chExt cx="432" cy="384"/>
            </a:xfrm>
          </p:grpSpPr>
          <p:grpSp>
            <p:nvGrpSpPr>
              <p:cNvPr id="21517" name="Group 6"/>
              <p:cNvGrpSpPr/>
              <p:nvPr/>
            </p:nvGrpSpPr>
            <p:grpSpPr>
              <a:xfrm>
                <a:off x="0" y="0"/>
                <a:ext cx="384" cy="384"/>
                <a:chOff x="0" y="0"/>
                <a:chExt cx="1836" cy="1834"/>
              </a:xfrm>
            </p:grpSpPr>
            <p:pic>
              <p:nvPicPr>
                <p:cNvPr id="21519" name="Picture 7" descr="ball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836" cy="183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65544" name="Oval 8"/>
                <p:cNvSpPr>
                  <a:spLocks noChangeArrowheads="1"/>
                </p:cNvSpPr>
                <p:nvPr/>
              </p:nvSpPr>
              <p:spPr bwMode="auto">
                <a:xfrm>
                  <a:off x="81" y="81"/>
                  <a:ext cx="1673" cy="1672"/>
                </a:xfrm>
                <a:prstGeom prst="ellipse">
                  <a:avLst/>
                </a:prstGeom>
                <a:solidFill>
                  <a:srgbClr val="000000">
                    <a:alpha val="50000"/>
                  </a:srgbClr>
                </a:solidFill>
                <a:ln w="19050" cmpd="sng">
                  <a:solidFill>
                    <a:srgbClr val="FFFFFF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000" b="1" i="0" u="none" strike="noStrike" kern="120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Verdana" panose="020B060403050404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3" name="Text Box 9"/>
              <p:cNvSpPr txBox="1">
                <a:spLocks noChangeArrowheads="1"/>
              </p:cNvSpPr>
              <p:nvPr/>
            </p:nvSpPr>
            <p:spPr bwMode="auto">
              <a:xfrm>
                <a:off x="96" y="9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997A19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765E13"/>
                        </a:gs>
                        <a:gs pos="100000">
                          <a:srgbClr val="FFCC29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>
                <a:spAutoFit/>
              </a:bodyPr>
              <a:lstStyle>
                <a:lvl1pPr marL="233680" indent="-23368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233680" marR="0" lvl="0" indent="-23368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2000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sz="20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21508" name="内容占位符 1"/>
          <p:cNvSpPr/>
          <p:nvPr/>
        </p:nvSpPr>
        <p:spPr>
          <a:xfrm>
            <a:off x="314325" y="1719263"/>
            <a:ext cx="7056438" cy="45259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65125" lvl="0" indent="-255270" eaLnBrk="1" hangingPunct="1">
              <a:buClr>
                <a:schemeClr val="tx2"/>
              </a:buClr>
              <a:buSzPct val="115000"/>
              <a:buChar char="§"/>
            </a:pP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在计算机上安装的传统软件是微软的根本</a:t>
            </a:r>
          </a:p>
          <a:p>
            <a:pPr marL="365125" lvl="0" indent="-255270" eaLnBrk="1" hangingPunct="1">
              <a:buClr>
                <a:schemeClr val="tx2"/>
              </a:buClr>
              <a:buSzPct val="115000"/>
              <a:buChar char="§"/>
            </a:pP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比尔</a:t>
            </a:r>
            <a:r>
              <a:rPr lang="en-US" altLang="zh-CN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盖茨</a:t>
            </a:r>
            <a:r>
              <a:rPr lang="en-US" altLang="zh-CN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(Bill Gates)</a:t>
            </a: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接受媒体采访时曾提出：“我们致力于推动</a:t>
            </a:r>
            <a:r>
              <a:rPr lang="en-US" altLang="zh-CN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成为一切的中心”</a:t>
            </a:r>
          </a:p>
          <a:p>
            <a:pPr marL="365125" lvl="0" indent="-255270" eaLnBrk="1" hangingPunct="1">
              <a:buClr>
                <a:schemeClr val="tx2"/>
              </a:buClr>
              <a:buSzPct val="115000"/>
              <a:buChar char="§"/>
            </a:pP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微软将自身的战略称为“</a:t>
            </a:r>
            <a:r>
              <a:rPr lang="zh-CN" altLang="en-US" sz="2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软件加服务</a:t>
            </a: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</a:p>
          <a:p>
            <a:pPr marL="365125" lvl="0" indent="-255270" eaLnBrk="1" hangingPunct="1">
              <a:buClr>
                <a:schemeClr val="tx2"/>
              </a:buClr>
              <a:buSzPct val="115000"/>
              <a:buChar char="§"/>
            </a:pP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微软将</a:t>
            </a:r>
            <a:r>
              <a:rPr lang="en-US" altLang="zh-CN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Google</a:t>
            </a: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的乐观称作是一厢情愿。</a:t>
            </a:r>
            <a:r>
              <a:rPr lang="zh-CN" altLang="en-US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marL="742950" lvl="1" indent="-285750" eaLnBrk="1" hangingPunct="1">
              <a:buClr>
                <a:schemeClr val="accent1"/>
              </a:buClr>
              <a:buSzTx/>
              <a:buChar char="§"/>
            </a:pP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软件收发电子邮件、处理文档和电子表格、进行协作很方便吗？</a:t>
            </a:r>
          </a:p>
          <a:p>
            <a:pPr marL="742950" lvl="1" indent="-285750" eaLnBrk="1" hangingPunct="1">
              <a:buClr>
                <a:schemeClr val="accent1"/>
              </a:buClr>
              <a:buSzTx/>
              <a:buChar char="§"/>
            </a:pP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高速宽带连接会象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Google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断言的那样普及和可靠吗？</a:t>
            </a:r>
          </a:p>
          <a:p>
            <a:pPr marL="742950" lvl="1" indent="-285750" eaLnBrk="1" hangingPunct="1">
              <a:buClr>
                <a:schemeClr val="accent1"/>
              </a:buClr>
              <a:buSzTx/>
              <a:buChar char="§"/>
            </a:pP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企业、大学、消费者会让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Google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保存他们的资料吗？</a:t>
            </a:r>
          </a:p>
        </p:txBody>
      </p:sp>
      <p:grpSp>
        <p:nvGrpSpPr>
          <p:cNvPr id="21509" name="Group 11"/>
          <p:cNvGrpSpPr/>
          <p:nvPr/>
        </p:nvGrpSpPr>
        <p:grpSpPr>
          <a:xfrm>
            <a:off x="6084888" y="836613"/>
            <a:ext cx="2641600" cy="923925"/>
            <a:chOff x="0" y="0"/>
            <a:chExt cx="3702" cy="1612"/>
          </a:xfrm>
        </p:grpSpPr>
        <p:pic>
          <p:nvPicPr>
            <p:cNvPr id="21513" name="Picture 2" descr="bluenetwor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02" cy="16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5549" name="Text Box 3"/>
            <p:cNvSpPr txBox="1">
              <a:spLocks noChangeArrowheads="1"/>
            </p:cNvSpPr>
            <p:nvPr/>
          </p:nvSpPr>
          <p:spPr bwMode="auto">
            <a:xfrm>
              <a:off x="227" y="410"/>
              <a:ext cx="3150" cy="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华文中宋" panose="02010600040101010101" pitchFamily="2" charset="-122"/>
                  <a:cs typeface="+mn-cs"/>
                </a:rPr>
                <a:t>Microsoft</a:t>
              </a:r>
              <a:r>
                <a:rPr kumimoji="0" lang="zh-CN" alt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华文中宋" panose="02010600040101010101" pitchFamily="2" charset="-122"/>
                  <a:cs typeface="+mn-cs"/>
                </a:rPr>
                <a:t>观点</a:t>
              </a:r>
            </a:p>
          </p:txBody>
        </p:sp>
      </p:grpSp>
      <p:pic>
        <p:nvPicPr>
          <p:cNvPr id="21510" name="Picture 4" descr="4eeccaef05007kv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0" y="1935163"/>
            <a:ext cx="2219325" cy="2828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11" name="Text Box 5"/>
          <p:cNvSpPr txBox="1"/>
          <p:nvPr/>
        </p:nvSpPr>
        <p:spPr>
          <a:xfrm>
            <a:off x="7156450" y="4908550"/>
            <a:ext cx="1757363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latin typeface="Lucida Sans Unicode" panose="020B0602030504020204" pitchFamily="34" charset="0"/>
                <a:ea typeface="宋体" panose="02010600030101010101" pitchFamily="2" charset="-122"/>
              </a:rPr>
              <a:t>Microsoft CEO</a:t>
            </a:r>
          </a:p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latin typeface="Lucida Sans Unicode" panose="020B0602030504020204" pitchFamily="34" charset="0"/>
                <a:ea typeface="宋体" panose="02010600030101010101" pitchFamily="2" charset="-122"/>
              </a:rPr>
              <a:t>史蒂夫</a:t>
            </a:r>
            <a:r>
              <a:rPr lang="en-US" altLang="zh-CN" sz="1800" dirty="0">
                <a:latin typeface="Lucida Sans Unicode" panose="020B0602030504020204" pitchFamily="34" charset="0"/>
                <a:ea typeface="宋体" panose="02010600030101010101" pitchFamily="2" charset="-122"/>
              </a:rPr>
              <a:t>.</a:t>
            </a:r>
            <a:r>
              <a:rPr lang="zh-CN" altLang="en-US" sz="1800" dirty="0">
                <a:latin typeface="Lucida Sans Unicode" panose="020B0602030504020204" pitchFamily="34" charset="0"/>
                <a:ea typeface="宋体" panose="02010600030101010101" pitchFamily="2" charset="-122"/>
              </a:rPr>
              <a:t>鲍尔默</a:t>
            </a:r>
          </a:p>
        </p:txBody>
      </p:sp>
      <p:sp>
        <p:nvSpPr>
          <p:cNvPr id="65552" name="矩形 5"/>
          <p:cNvSpPr>
            <a:spLocks noChangeArrowheads="1"/>
          </p:cNvSpPr>
          <p:nvPr/>
        </p:nvSpPr>
        <p:spPr bwMode="auto">
          <a:xfrm>
            <a:off x="684213" y="3527425"/>
            <a:ext cx="6572250" cy="1285875"/>
          </a:xfrm>
          <a:prstGeom prst="rect">
            <a:avLst/>
          </a:prstGeom>
          <a:solidFill>
            <a:schemeClr val="accent1">
              <a:alpha val="89999"/>
            </a:schemeClr>
          </a:solidFill>
          <a:ln w="3175" cmpd="sng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Lucida Sans Unicode" panose="020B0602030504020204" pitchFamily="34" charset="0"/>
                <a:ea typeface="黑体" panose="02010609060101010101" pitchFamily="49" charset="-122"/>
                <a:cs typeface="+mn-cs"/>
              </a:rPr>
              <a:t>孰优孰劣，等待市场检验！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0" dur="500" fill="hold"/>
                                        <p:tgtEl>
                                          <p:spTgt spid="65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2" grpId="0" animBg="1"/>
      <p:bldP spid="6555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12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23555" name="Rectangle 2"/>
          <p:cNvSpPr>
            <a:spLocks noGrp="1"/>
          </p:cNvSpPr>
          <p:nvPr>
            <p:ph type="title"/>
          </p:nvPr>
        </p:nvSpPr>
        <p:spPr>
          <a:xfrm>
            <a:off x="528638" y="325438"/>
            <a:ext cx="8259762" cy="58420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sz="3200" dirty="0">
                <a:ea typeface="宋体" panose="02010600030101010101" pitchFamily="2" charset="-122"/>
              </a:rPr>
              <a:t>1.1.3 </a:t>
            </a:r>
            <a:r>
              <a:rPr lang="zh-CN" altLang="en-US" sz="3200" dirty="0">
                <a:ea typeface="宋体" panose="02010600030101010101" pitchFamily="2" charset="-122"/>
              </a:rPr>
              <a:t>你将能学到什么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3556" name="Rectangle 3"/>
          <p:cNvSpPr>
            <a:spLocks noGrp="1"/>
          </p:cNvSpPr>
          <p:nvPr>
            <p:ph idx="1"/>
          </p:nvPr>
        </p:nvSpPr>
        <p:spPr>
          <a:xfrm>
            <a:off x="539750" y="1089025"/>
            <a:ext cx="8270875" cy="5111750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高级语言程序是如何翻译为机器语言程序</a:t>
            </a:r>
            <a:endParaRPr lang="en-AU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硬件如何执行程序</a:t>
            </a:r>
            <a:endParaRPr lang="en-AU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软件和硬件间的接口</a:t>
            </a:r>
            <a:endParaRPr lang="en-AU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哪些因素决定了程序的性能</a:t>
            </a:r>
            <a:endParaRPr lang="en-AU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如何改进程序性能</a:t>
            </a:r>
            <a:endParaRPr lang="en-AU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硬件设计者如何改进性能</a:t>
            </a:r>
            <a:endParaRPr lang="en-AU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什么是并行处理</a:t>
            </a:r>
            <a:endParaRPr lang="en-AU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13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25603" name="Rectangle 2"/>
          <p:cNvSpPr>
            <a:spLocks noGrp="1"/>
          </p:cNvSpPr>
          <p:nvPr>
            <p:ph type="title"/>
          </p:nvPr>
        </p:nvSpPr>
        <p:spPr>
          <a:xfrm>
            <a:off x="539750" y="396875"/>
            <a:ext cx="8259763" cy="58420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sz="3200" dirty="0">
                <a:ea typeface="宋体" panose="02010600030101010101" pitchFamily="2" charset="-122"/>
              </a:rPr>
              <a:t>1.1.3 </a:t>
            </a:r>
            <a:r>
              <a:rPr lang="zh-CN" altLang="en-US" sz="3200" dirty="0">
                <a:ea typeface="宋体" panose="02010600030101010101" pitchFamily="2" charset="-122"/>
              </a:rPr>
              <a:t>理解程序性能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5604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决定了源码级语句的数量和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I/O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操作的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数量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编程语言、编译器和体系结构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决定了每条源码级语句对应的计算机指令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数量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处理器和存储系统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决定了指令的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执行速度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I/O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系统（包括操作系统）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决定了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I/O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操作的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执行速度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建议读读：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细数十个最令人头疼的性能瓶颈</a:t>
            </a:r>
          </a:p>
          <a:p>
            <a:pPr eaLnBrk="1" hangingPunct="1">
              <a:buNone/>
            </a:pP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http://os.51cto.com/art/201011/233490.htm</a:t>
            </a:r>
            <a:endParaRPr lang="en-AU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39750" y="388938"/>
            <a:ext cx="8259763" cy="58578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1.2 </a:t>
            </a:r>
            <a:r>
              <a:rPr lang="zh-CN" altLang="en-US" sz="3200" dirty="0">
                <a:solidFill>
                  <a:srgbClr val="FF0000"/>
                </a:solidFill>
                <a:ea typeface="宋体" panose="02010600030101010101" pitchFamily="2" charset="-122"/>
              </a:rPr>
              <a:t>计算机系统结构中的</a:t>
            </a: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8</a:t>
            </a:r>
            <a:r>
              <a:rPr lang="zh-CN" altLang="en-US" sz="3200" dirty="0">
                <a:solidFill>
                  <a:srgbClr val="FF0000"/>
                </a:solidFill>
                <a:ea typeface="宋体" panose="02010600030101010101" pitchFamily="2" charset="-122"/>
              </a:rPr>
              <a:t>个伟大思想</a:t>
            </a:r>
            <a:endParaRPr lang="en-US" altLang="zh-CN" sz="32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554038" y="1065213"/>
            <a:ext cx="8270875" cy="5111750"/>
          </a:xfrm>
          <a:ln/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面向摩尔定律的设计</a:t>
            </a:r>
            <a:endParaRPr lang="en-US" altLang="zh-CN" sz="2400" b="1" i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使用抽象简化设计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加速大概率事件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通过并行提高性能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通过流水线提高性能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通过预测提高性能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存储器层次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通过冗余提高可靠性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7652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14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pic>
        <p:nvPicPr>
          <p:cNvPr id="27653" name="Picture 15" descr="https://pic.baike.soso.com/p/20120505/scr-20120505170920-44321372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76325"/>
            <a:ext cx="4103688" cy="3621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4" name="文本框 1"/>
          <p:cNvSpPr txBox="1"/>
          <p:nvPr/>
        </p:nvSpPr>
        <p:spPr>
          <a:xfrm>
            <a:off x="4067175" y="4913313"/>
            <a:ext cx="4897438" cy="8318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每</a:t>
            </a:r>
            <a:r>
              <a:rPr lang="en-US" altLang="zh-CN" sz="2400" dirty="0">
                <a:ea typeface="宋体" panose="02010600030101010101" pitchFamily="2" charset="-122"/>
              </a:rPr>
              <a:t>18</a:t>
            </a:r>
            <a:r>
              <a:rPr lang="zh-CN" altLang="en-US" sz="2400" dirty="0">
                <a:ea typeface="宋体" panose="02010600030101010101" pitchFamily="2" charset="-122"/>
              </a:rPr>
              <a:t>个月，价格不变，集成电路上可容纳的晶体管数目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，性能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27655" name="文本框 15"/>
          <p:cNvSpPr txBox="1"/>
          <p:nvPr/>
        </p:nvSpPr>
        <p:spPr>
          <a:xfrm>
            <a:off x="4067175" y="5949950"/>
            <a:ext cx="4897438" cy="46037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计算机设计时间： </a:t>
            </a:r>
            <a:r>
              <a:rPr lang="en-US" altLang="zh-CN" sz="2400" dirty="0">
                <a:ea typeface="宋体" panose="02010600030101010101" pitchFamily="2" charset="-122"/>
              </a:rPr>
              <a:t>years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539750" y="388938"/>
            <a:ext cx="8259763" cy="58578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en-US" altLang="zh-CN" sz="3200" dirty="0">
                <a:ea typeface="宋体" panose="02010600030101010101" pitchFamily="2" charset="-122"/>
              </a:rPr>
              <a:t>1.2 </a:t>
            </a:r>
            <a:r>
              <a:rPr lang="zh-CN" altLang="en-US" sz="3200" dirty="0">
                <a:ea typeface="宋体" panose="02010600030101010101" pitchFamily="2" charset="-122"/>
              </a:rPr>
              <a:t>计算机系统结构中的</a:t>
            </a:r>
            <a:r>
              <a:rPr lang="en-US" altLang="zh-CN" sz="3200" dirty="0">
                <a:ea typeface="宋体" panose="02010600030101010101" pitchFamily="2" charset="-122"/>
              </a:rPr>
              <a:t>8</a:t>
            </a:r>
            <a:r>
              <a:rPr lang="zh-CN" altLang="en-US" sz="3200" dirty="0">
                <a:ea typeface="宋体" panose="02010600030101010101" pitchFamily="2" charset="-122"/>
              </a:rPr>
              <a:t>个伟大思想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54038" y="1065213"/>
            <a:ext cx="4017962" cy="5111750"/>
          </a:xfrm>
          <a:ln/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面向摩尔定律的设计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使用抽象简化设计</a:t>
            </a:r>
            <a:endParaRPr lang="en-US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加速大概率事件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通过并行提高性能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通过流水线提高性能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通过预测提高性能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存储器层次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通过冗余提高可靠性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9700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15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29701" name="矩形 2"/>
          <p:cNvSpPr/>
          <p:nvPr/>
        </p:nvSpPr>
        <p:spPr>
          <a:xfrm>
            <a:off x="6588125" y="1046163"/>
            <a:ext cx="252095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  <a:ea typeface="宋体" panose="02010600030101010101" pitchFamily="2" charset="-122"/>
              </a:rPr>
              <a:t>过程抽象（功能抽象）</a:t>
            </a:r>
          </a:p>
        </p:txBody>
      </p:sp>
      <p:sp>
        <p:nvSpPr>
          <p:cNvPr id="29702" name="矩形 8"/>
          <p:cNvSpPr/>
          <p:nvPr/>
        </p:nvSpPr>
        <p:spPr>
          <a:xfrm>
            <a:off x="4065588" y="3883025"/>
            <a:ext cx="2538412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  <a:ea typeface="宋体" panose="02010600030101010101" pitchFamily="2" charset="-122"/>
              </a:rPr>
              <a:t>数据抽象 </a:t>
            </a:r>
            <a:r>
              <a:rPr lang="en-US" altLang="zh-CN" sz="1800" dirty="0">
                <a:solidFill>
                  <a:srgbClr val="C00000"/>
                </a:solidFill>
                <a:ea typeface="宋体" panose="02010600030101010101" pitchFamily="2" charset="-122"/>
              </a:rPr>
              <a:t>(</a:t>
            </a:r>
            <a:r>
              <a:rPr lang="zh-CN" altLang="en-US" sz="1800" dirty="0">
                <a:solidFill>
                  <a:srgbClr val="C00000"/>
                </a:solidFill>
                <a:ea typeface="宋体" panose="02010600030101010101" pitchFamily="2" charset="-122"/>
              </a:rPr>
              <a:t>数据</a:t>
            </a:r>
            <a:r>
              <a:rPr lang="en-US" altLang="zh-CN" sz="1800" dirty="0">
                <a:solidFill>
                  <a:srgbClr val="C00000"/>
                </a:solidFill>
                <a:ea typeface="宋体" panose="02010600030101010101" pitchFamily="2" charset="-122"/>
              </a:rPr>
              <a:t>+</a:t>
            </a:r>
            <a:r>
              <a:rPr lang="zh-CN" altLang="en-US" sz="1800" dirty="0">
                <a:solidFill>
                  <a:srgbClr val="C00000"/>
                </a:solidFill>
                <a:ea typeface="宋体" panose="02010600030101010101" pitchFamily="2" charset="-122"/>
              </a:rPr>
              <a:t>操作）</a:t>
            </a:r>
          </a:p>
        </p:txBody>
      </p:sp>
      <p:sp>
        <p:nvSpPr>
          <p:cNvPr id="29703" name="矩形 3"/>
          <p:cNvSpPr/>
          <p:nvPr/>
        </p:nvSpPr>
        <p:spPr>
          <a:xfrm>
            <a:off x="6588125" y="1400175"/>
            <a:ext cx="2376488" cy="92392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int  square(int  k) {      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 return  k*k;   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}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29704" name="矩形 10"/>
          <p:cNvSpPr/>
          <p:nvPr/>
        </p:nvSpPr>
        <p:spPr>
          <a:xfrm>
            <a:off x="6604000" y="2401888"/>
            <a:ext cx="2360613" cy="175418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int  square(int  k) {   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int i ,squa=1;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for (i = 0; i &lt; k; i++) 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   squa = squa + k; 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return squa;   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}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2970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4229100"/>
            <a:ext cx="3384550" cy="2246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539750" y="388938"/>
            <a:ext cx="8259763" cy="58578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en-US" altLang="zh-CN" sz="3200" dirty="0">
                <a:ea typeface="宋体" panose="02010600030101010101" pitchFamily="2" charset="-122"/>
              </a:rPr>
              <a:t>1.2 </a:t>
            </a:r>
            <a:r>
              <a:rPr lang="zh-CN" altLang="en-US" sz="3200" dirty="0">
                <a:ea typeface="宋体" panose="02010600030101010101" pitchFamily="2" charset="-122"/>
              </a:rPr>
              <a:t>计算机系统结构中的</a:t>
            </a:r>
            <a:r>
              <a:rPr lang="en-US" altLang="zh-CN" sz="3200" dirty="0">
                <a:ea typeface="宋体" panose="02010600030101010101" pitchFamily="2" charset="-122"/>
              </a:rPr>
              <a:t>8</a:t>
            </a:r>
            <a:r>
              <a:rPr lang="zh-CN" altLang="en-US" sz="3200" dirty="0">
                <a:ea typeface="宋体" panose="02010600030101010101" pitchFamily="2" charset="-122"/>
              </a:rPr>
              <a:t>个伟大思想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68313" y="1065213"/>
            <a:ext cx="4016375" cy="5111750"/>
          </a:xfrm>
          <a:ln/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面向摩尔定律的设计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使用抽象简化设计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加速大概率事件</a:t>
            </a:r>
            <a:endParaRPr lang="en-US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通过并行提高性能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通过流水线提高性能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通过预测提高性能</a:t>
            </a:r>
            <a:endParaRPr lang="en-US" altLang="zh-CN" sz="2400" b="1" i="1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存储器层次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通过冗余提高可靠性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30724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16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pic>
        <p:nvPicPr>
          <p:cNvPr id="30725" name="Picture 2" descr="å¬äº¤å¤§æ°æ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3" y="1700213"/>
            <a:ext cx="5187950" cy="3457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6" name="矩形 1"/>
          <p:cNvSpPr/>
          <p:nvPr/>
        </p:nvSpPr>
        <p:spPr>
          <a:xfrm>
            <a:off x="5594350" y="1249363"/>
            <a:ext cx="18002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4B4A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公交大数据分析</a:t>
            </a:r>
          </a:p>
        </p:txBody>
      </p:sp>
      <p:sp>
        <p:nvSpPr>
          <p:cNvPr id="30727" name="矩形 4"/>
          <p:cNvSpPr/>
          <p:nvPr/>
        </p:nvSpPr>
        <p:spPr>
          <a:xfrm>
            <a:off x="4368800" y="5438775"/>
            <a:ext cx="11080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客流数据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30728" name="矩形 5"/>
          <p:cNvSpPr/>
          <p:nvPr/>
        </p:nvSpPr>
        <p:spPr>
          <a:xfrm>
            <a:off x="5594350" y="5202238"/>
            <a:ext cx="13398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时间段客流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30729" name="矩形 6"/>
          <p:cNvSpPr/>
          <p:nvPr/>
        </p:nvSpPr>
        <p:spPr>
          <a:xfrm>
            <a:off x="7051675" y="5481638"/>
            <a:ext cx="110807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站点客流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86350" y="5919788"/>
            <a:ext cx="3878263" cy="4619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请完成课后习题：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1.1/1.2/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9888" y="1425575"/>
            <a:ext cx="4545012" cy="449263"/>
          </a:xfrm>
          <a:ln/>
        </p:spPr>
        <p:txBody>
          <a:bodyPr vert="horz" wrap="square" lIns="91440" tIns="45720" rIns="91440" bIns="45720" anchor="t"/>
          <a:lstStyle/>
          <a:p>
            <a:pPr marL="342900" indent="-342900" algn="l" eaLnBrk="1" hangingPunct="1">
              <a:buSzPct val="6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+mn-cs"/>
              </a:rPr>
              <a:t>The results of clusters </a:t>
            </a:r>
          </a:p>
        </p:txBody>
      </p:sp>
      <p:sp>
        <p:nvSpPr>
          <p:cNvPr id="31747" name="灯片编号占位符 7"/>
          <p:cNvSpPr txBox="1">
            <a:spLocks noGrp="1"/>
          </p:cNvSpPr>
          <p:nvPr>
            <p:ph type="sldNum" sz="quarter" idx="4"/>
          </p:nvPr>
        </p:nvSpPr>
        <p:spPr>
          <a:xfrm>
            <a:off x="6508750" y="6410325"/>
            <a:ext cx="2057400" cy="365125"/>
          </a:xfrm>
          <a:noFill/>
          <a:ln>
            <a:noFill/>
          </a:ln>
        </p:spPr>
        <p:txBody>
          <a:bodyPr/>
          <a:lstStyle/>
          <a:p>
            <a:pPr marL="0" indent="0">
              <a:spcBef>
                <a:spcPct val="0"/>
              </a:spcBef>
              <a:buClrTx/>
              <a:buSzTx/>
              <a:buFontTx/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17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8" name="文本框 10"/>
          <p:cNvSpPr txBox="1"/>
          <p:nvPr/>
        </p:nvSpPr>
        <p:spPr>
          <a:xfrm>
            <a:off x="3348038" y="912813"/>
            <a:ext cx="585152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City Hot Partitions Detection</a:t>
            </a:r>
          </a:p>
        </p:txBody>
      </p:sp>
      <p:sp>
        <p:nvSpPr>
          <p:cNvPr id="7" name="矩形 6"/>
          <p:cNvSpPr/>
          <p:nvPr/>
        </p:nvSpPr>
        <p:spPr>
          <a:xfrm>
            <a:off x="249238" y="1474788"/>
            <a:ext cx="3360738" cy="6286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DC-DBSCAN: an improved DBSCAN clustering algorithm</a:t>
            </a:r>
          </a:p>
        </p:txBody>
      </p:sp>
      <p:sp>
        <p:nvSpPr>
          <p:cNvPr id="8" name="矩形 7"/>
          <p:cNvSpPr/>
          <p:nvPr/>
        </p:nvSpPr>
        <p:spPr>
          <a:xfrm>
            <a:off x="231775" y="2254250"/>
            <a:ext cx="3378200" cy="387667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circleNumDbPlain"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Scan the entire PDRs dataset to 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find the core data objects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circleNumDbPlain"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Expand the core object 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via adding the points which meet some condition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circleNumDbPlain"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Repeat ① ②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until all the data objects in the PDRs dataset have been checked and obtain all the clusters and noise points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25" y="1876425"/>
            <a:ext cx="4460875" cy="3032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右箭头 9"/>
          <p:cNvSpPr/>
          <p:nvPr/>
        </p:nvSpPr>
        <p:spPr>
          <a:xfrm>
            <a:off x="3765550" y="3111500"/>
            <a:ext cx="341313" cy="56038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4179888" y="5253038"/>
            <a:ext cx="4545012" cy="7651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Different color of the points means the different cluster.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ts val="5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副标题 2"/>
          <p:cNvSpPr>
            <a:spLocks noGrp="1"/>
          </p:cNvSpPr>
          <p:nvPr>
            <p:ph type="subTitle" idx="1"/>
          </p:nvPr>
        </p:nvSpPr>
        <p:spPr>
          <a:xfrm>
            <a:off x="3568700" y="1239838"/>
            <a:ext cx="5189538" cy="4886325"/>
          </a:xfrm>
          <a:ln/>
        </p:spPr>
        <p:txBody>
          <a:bodyPr vert="horz" wrap="square" lIns="91440" tIns="45720" rIns="91440" bIns="45720" anchor="t"/>
          <a:lstStyle/>
          <a:p>
            <a:pPr lvl="1" algn="l" eaLnBrk="1" hangingPunct="1">
              <a:buSzPct val="55000"/>
            </a:pPr>
            <a:endParaRPr lang="en-US" altLang="zh-CN" dirty="0">
              <a:latin typeface="+mn-lt"/>
              <a:ea typeface="宋体" panose="02010600030101010101" pitchFamily="2" charset="-122"/>
            </a:endParaRPr>
          </a:p>
          <a:p>
            <a:pPr lvl="1" algn="l" eaLnBrk="1" hangingPunct="1">
              <a:buSzPct val="55000"/>
              <a:buFont typeface="Arial" panose="020B0604020202020204" pitchFamily="34" charset="0"/>
              <a:buChar char="•"/>
            </a:pPr>
            <a:endParaRPr lang="en-US" altLang="zh-CN" dirty="0">
              <a:latin typeface="+mn-lt"/>
              <a:ea typeface="宋体" panose="02010600030101010101" pitchFamily="2" charset="-122"/>
            </a:endParaRPr>
          </a:p>
          <a:p>
            <a:pPr lvl="1" algn="l" eaLnBrk="1" hangingPunct="1">
              <a:buSzPct val="55000"/>
            </a:pPr>
            <a:endParaRPr lang="en-US" altLang="zh-CN" dirty="0">
              <a:latin typeface="+mn-lt"/>
              <a:ea typeface="宋体" panose="02010600030101010101" pitchFamily="2" charset="-122"/>
            </a:endParaRPr>
          </a:p>
          <a:p>
            <a:pPr lvl="1" algn="l" eaLnBrk="1" hangingPunct="1">
              <a:buSzPct val="55000"/>
              <a:buFont typeface="Arial" panose="020B0604020202020204" pitchFamily="34" charset="0"/>
              <a:buChar char="•"/>
            </a:pPr>
            <a:endParaRPr lang="en-US" altLang="zh-CN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3795" name="灯片编号占位符 7"/>
          <p:cNvSpPr txBox="1">
            <a:spLocks noGrp="1"/>
          </p:cNvSpPr>
          <p:nvPr>
            <p:ph type="sldNum" sz="quarter" idx="4"/>
          </p:nvPr>
        </p:nvSpPr>
        <p:spPr>
          <a:xfrm>
            <a:off x="6508750" y="6410325"/>
            <a:ext cx="2057400" cy="365125"/>
          </a:xfrm>
          <a:noFill/>
          <a:ln>
            <a:noFill/>
          </a:ln>
        </p:spPr>
        <p:txBody>
          <a:bodyPr/>
          <a:lstStyle/>
          <a:p>
            <a:pPr marL="0" indent="0">
              <a:spcBef>
                <a:spcPct val="0"/>
              </a:spcBef>
              <a:buClrTx/>
              <a:buSzTx/>
              <a:buFontTx/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18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6" name="文本框 10"/>
          <p:cNvSpPr txBox="1"/>
          <p:nvPr/>
        </p:nvSpPr>
        <p:spPr>
          <a:xfrm>
            <a:off x="511175" y="1096963"/>
            <a:ext cx="7680325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Candidate Bus Stops </a:t>
            </a:r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</a:rPr>
              <a:t>Optimization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766763" y="3429000"/>
            <a:ext cx="3243262" cy="984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A cluster center near a planned bus stop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25" y="1476375"/>
            <a:ext cx="4997450" cy="408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50825" y="5561013"/>
            <a:ext cx="8507413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Reduce </a:t>
            </a: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the</a:t>
            </a:r>
            <a:r>
              <a:rPr lang="en-US" altLang="zh-CN" sz="2000" b="1" dirty="0"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cost, time </a:t>
            </a:r>
            <a:r>
              <a:rPr lang="en-US" altLang="zh-CN" sz="2000" b="1" dirty="0">
                <a:ea typeface="宋体" panose="02010600030101010101" pitchFamily="2" charset="-122"/>
              </a:rPr>
              <a:t>and</a:t>
            </a: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 the possibility </a:t>
            </a:r>
            <a:r>
              <a:rPr lang="en-US" altLang="zh-CN" sz="2000" b="1" dirty="0">
                <a:ea typeface="宋体" panose="02010600030101010101" pitchFamily="2" charset="-122"/>
              </a:rPr>
              <a:t>of missing the night bus for passengers!</a:t>
            </a:r>
            <a:endParaRPr lang="zh-CN" altLang="en-US" sz="2000" b="1" dirty="0">
              <a:ea typeface="宋体" panose="02010600030101010101" pitchFamily="2" charset="-122"/>
            </a:endParaRPr>
          </a:p>
        </p:txBody>
      </p:sp>
      <p:sp>
        <p:nvSpPr>
          <p:cNvPr id="33800" name="矩形 6"/>
          <p:cNvSpPr/>
          <p:nvPr/>
        </p:nvSpPr>
        <p:spPr>
          <a:xfrm>
            <a:off x="4643438" y="198438"/>
            <a:ext cx="457200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Luyan Xiao, </a:t>
            </a:r>
            <a:r>
              <a:rPr lang="en-US" altLang="zh-CN" sz="1800" b="1" dirty="0">
                <a:ea typeface="宋体" panose="02010600030101010101" pitchFamily="2" charset="-122"/>
              </a:rPr>
              <a:t>Xiaopeng Fan</a:t>
            </a:r>
            <a:r>
              <a:rPr lang="en-US" altLang="zh-CN" sz="1800" dirty="0">
                <a:ea typeface="宋体" panose="02010600030101010101" pitchFamily="2" charset="-122"/>
              </a:rPr>
              <a:t>, Haixia Mao, Chengzhong Xu, Ping Lu, Shengmei Luo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614680" y="1338580"/>
            <a:ext cx="823277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/>
            <a:r>
              <a:rPr lang="en-US" sz="2400" dirty="0">
                <a:latin typeface="Calibri" panose="020F0502020204030204" pitchFamily="34" charset="0"/>
                <a:ea typeface="宋体" panose="02010600030101010101" pitchFamily="2" charset="-122"/>
              </a:rPr>
              <a:t>1. </a:t>
            </a:r>
            <a:r>
              <a:rPr 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一个程序在一台计算机上运行时需要</a:t>
            </a:r>
            <a:r>
              <a:rPr lang="en-US" sz="24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秒，其中</a:t>
            </a:r>
            <a:r>
              <a:rPr lang="en-US" sz="2400" dirty="0">
                <a:latin typeface="Calibri" panose="020F0502020204030204" pitchFamily="34" charset="0"/>
                <a:ea typeface="宋体" panose="02010600030101010101" pitchFamily="2" charset="-122"/>
              </a:rPr>
              <a:t>80</a:t>
            </a:r>
            <a:r>
              <a:rPr 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秒的时间用于乘法操作，通过将乘法操作的速度改进到只需</a:t>
            </a:r>
            <a:r>
              <a:rPr lang="en-US" sz="2400" dirty="0">
                <a:latin typeface="Calibri" panose="020F0502020204030204" pitchFamily="34" charset="0"/>
                <a:ea typeface="宋体" panose="02010600030101010101" pitchFamily="2" charset="-122"/>
              </a:rPr>
              <a:t>16</a:t>
            </a:r>
            <a:r>
              <a:rPr 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秒，从而把程序的运行速度提高到</a:t>
            </a:r>
            <a:r>
              <a:rPr lang="en-US" sz="2400" dirty="0">
                <a:latin typeface="Calibri" panose="020F0502020204030204" pitchFamily="34" charset="0"/>
                <a:ea typeface="宋体" panose="02010600030101010101" pitchFamily="2" charset="-122"/>
              </a:rPr>
              <a:t>5</a:t>
            </a:r>
            <a:r>
              <a:rPr 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倍。这里改进性能所使用到的是哪个伟大设计思想 </a:t>
            </a:r>
            <a:r>
              <a:rPr lang="en-US" sz="2400" u="sng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zh-CN" sz="2400" dirty="0"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</a:p>
          <a:p>
            <a:pPr marL="266700" indent="-266700"/>
            <a:endParaRPr lang="en-US" sz="2400" dirty="0">
              <a:latin typeface="宋体" panose="02010600030101010101" pitchFamily="2" charset="-122"/>
            </a:endParaRPr>
          </a:p>
          <a:p>
            <a:pPr marL="266700" indent="-266700"/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</a:rPr>
              <a:t>A.</a:t>
            </a:r>
            <a:r>
              <a:rPr lang="zh-CN" sz="2400" dirty="0">
                <a:latin typeface="Times New Roman" panose="02020603050405020304" pitchFamily="18" charset="0"/>
              </a:rPr>
              <a:t>通过预测提高性能  </a:t>
            </a:r>
          </a:p>
          <a:p>
            <a:pPr marL="266700" indent="-266700"/>
            <a:endParaRPr lang="zh-CN" sz="2400" dirty="0">
              <a:ea typeface="宋体" panose="02010600030101010101" pitchFamily="2" charset="-122"/>
            </a:endParaRPr>
          </a:p>
          <a:p>
            <a:pPr marL="266700" indent="-266700"/>
            <a:r>
              <a:rPr lang="zh-CN" sz="2400" dirty="0">
                <a:ea typeface="宋体" panose="02010600030101010101" pitchFamily="2" charset="-122"/>
              </a:rPr>
              <a:t>   </a:t>
            </a:r>
            <a:r>
              <a:rPr lang="en-US" sz="2400" dirty="0">
                <a:latin typeface="Times New Roman" panose="02020603050405020304" pitchFamily="18" charset="0"/>
              </a:rPr>
              <a:t>B.</a:t>
            </a:r>
            <a:r>
              <a:rPr lang="zh-CN" sz="2400" dirty="0">
                <a:ea typeface="宋体" panose="02010600030101010101" pitchFamily="2" charset="-122"/>
              </a:rPr>
              <a:t>通过流水线提高性能  </a:t>
            </a:r>
          </a:p>
          <a:p>
            <a:pPr marL="266700" indent="-266700"/>
            <a:endParaRPr lang="zh-CN" sz="2400" dirty="0">
              <a:ea typeface="宋体" panose="02010600030101010101" pitchFamily="2" charset="-122"/>
            </a:endParaRPr>
          </a:p>
          <a:p>
            <a:pPr marL="266700" indent="-266700"/>
            <a:r>
              <a:rPr lang="zh-CN" sz="2400" dirty="0">
                <a:ea typeface="宋体" panose="02010600030101010101" pitchFamily="2" charset="-122"/>
              </a:rPr>
              <a:t>   </a:t>
            </a:r>
            <a:r>
              <a:rPr lang="en-US" sz="2400" dirty="0">
                <a:latin typeface="Times New Roman" panose="02020603050405020304" pitchFamily="18" charset="0"/>
              </a:rPr>
              <a:t>C.</a:t>
            </a:r>
            <a:r>
              <a:rPr lang="zh-CN" sz="2400" dirty="0">
                <a:ea typeface="宋体" panose="02010600030101010101" pitchFamily="2" charset="-122"/>
              </a:rPr>
              <a:t>加速大概率事件  </a:t>
            </a:r>
          </a:p>
          <a:p>
            <a:pPr marL="266700" indent="-266700"/>
            <a:endParaRPr lang="zh-CN" sz="2400" dirty="0">
              <a:ea typeface="宋体" panose="02010600030101010101" pitchFamily="2" charset="-122"/>
            </a:endParaRPr>
          </a:p>
          <a:p>
            <a:pPr marL="266700" indent="-266700"/>
            <a:r>
              <a:rPr lang="zh-CN" sz="2400" dirty="0">
                <a:ea typeface="宋体" panose="02010600030101010101" pitchFamily="2" charset="-122"/>
              </a:rPr>
              <a:t>   </a:t>
            </a:r>
            <a:r>
              <a:rPr lang="en-US" sz="2400" dirty="0">
                <a:latin typeface="Times New Roman" panose="02020603050405020304" pitchFamily="18" charset="0"/>
              </a:rPr>
              <a:t>D.</a:t>
            </a:r>
            <a:r>
              <a:rPr lang="zh-CN" sz="2400" dirty="0">
                <a:ea typeface="宋体" panose="02010600030101010101" pitchFamily="2" charset="-122"/>
              </a:rPr>
              <a:t>通过并行提高性能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关于计算机系统</a:t>
            </a:r>
            <a:r>
              <a:rPr lang="en-US" altLang="zh-CN" dirty="0">
                <a:ea typeface="宋体" panose="02010600030101010101" pitchFamily="2" charset="-122"/>
              </a:rPr>
              <a:t>(3)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195" name="页脚占位符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Computer Abstractions and Technology 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2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pic>
        <p:nvPicPr>
          <p:cNvPr id="819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085850"/>
            <a:ext cx="5102225" cy="3517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7" name="文本框 3"/>
          <p:cNvSpPr txBox="1"/>
          <p:nvPr/>
        </p:nvSpPr>
        <p:spPr>
          <a:xfrm>
            <a:off x="128588" y="4625975"/>
            <a:ext cx="5630862" cy="1631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（左）</a:t>
            </a:r>
            <a:r>
              <a:rPr lang="en-US" altLang="zh-CN" sz="2000" dirty="0">
                <a:ea typeface="宋体" panose="02010600030101010101" pitchFamily="2" charset="-122"/>
              </a:rPr>
              <a:t>John L. Hennessy</a:t>
            </a:r>
            <a:r>
              <a:rPr lang="zh-CN" altLang="en-US" sz="2000" dirty="0">
                <a:ea typeface="宋体" panose="02010600030101010101" pitchFamily="2" charset="-122"/>
              </a:rPr>
              <a:t>（斯坦福大学前校长</a:t>
            </a:r>
            <a:r>
              <a:rPr lang="en-US" altLang="zh-CN" sz="2000" dirty="0">
                <a:ea typeface="宋体" panose="02010600030101010101" pitchFamily="2" charset="-122"/>
              </a:rPr>
              <a:t>,</a:t>
            </a:r>
            <a:r>
              <a:rPr lang="zh-CN" altLang="en-US" sz="2000" dirty="0">
                <a:ea typeface="宋体" panose="02010600030101010101" pitchFamily="2" charset="-122"/>
              </a:rPr>
              <a:t>现</a:t>
            </a:r>
            <a:r>
              <a:rPr lang="en-US" altLang="zh-CN" sz="2000" dirty="0">
                <a:ea typeface="宋体" panose="02010600030101010101" pitchFamily="2" charset="-122"/>
              </a:rPr>
              <a:t>Alphabet</a:t>
            </a:r>
            <a:r>
              <a:rPr lang="zh-CN" altLang="en-US" sz="2000" dirty="0">
                <a:ea typeface="宋体" panose="02010600030101010101" pitchFamily="2" charset="-122"/>
              </a:rPr>
              <a:t>董事长）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宋体" panose="02010600030101010101" pitchFamily="2" charset="-122"/>
              </a:rPr>
              <a:t>（右）</a:t>
            </a:r>
            <a:r>
              <a:rPr lang="en-US" altLang="zh-CN" sz="2000" dirty="0">
                <a:ea typeface="宋体" panose="02010600030101010101" pitchFamily="2" charset="-122"/>
              </a:rPr>
              <a:t>David A. Patterson</a:t>
            </a:r>
            <a:r>
              <a:rPr lang="zh-CN" altLang="en-US" sz="2000" dirty="0">
                <a:ea typeface="宋体" panose="02010600030101010101" pitchFamily="2" charset="-122"/>
              </a:rPr>
              <a:t>（加州大学伯克利分校退休教授）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81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63" y="15875"/>
            <a:ext cx="3248025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199" name="直接连接符 3"/>
          <p:cNvCxnSpPr/>
          <p:nvPr/>
        </p:nvCxnSpPr>
        <p:spPr>
          <a:xfrm>
            <a:off x="6875463" y="2205038"/>
            <a:ext cx="1441450" cy="0"/>
          </a:xfrm>
          <a:prstGeom prst="line">
            <a:avLst/>
          </a:prstGeom>
          <a:ln w="317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200" name="直接连接符 5"/>
          <p:cNvCxnSpPr/>
          <p:nvPr/>
        </p:nvCxnSpPr>
        <p:spPr>
          <a:xfrm>
            <a:off x="6227763" y="2420938"/>
            <a:ext cx="2089150" cy="0"/>
          </a:xfrm>
          <a:prstGeom prst="line">
            <a:avLst/>
          </a:prstGeom>
          <a:ln w="317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201" name="直接连接符 7"/>
          <p:cNvCxnSpPr/>
          <p:nvPr/>
        </p:nvCxnSpPr>
        <p:spPr>
          <a:xfrm>
            <a:off x="7235825" y="4005263"/>
            <a:ext cx="1223963" cy="0"/>
          </a:xfrm>
          <a:prstGeom prst="line">
            <a:avLst/>
          </a:prstGeom>
          <a:ln w="317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202" name="直接连接符 9"/>
          <p:cNvCxnSpPr/>
          <p:nvPr/>
        </p:nvCxnSpPr>
        <p:spPr>
          <a:xfrm>
            <a:off x="6227763" y="4221163"/>
            <a:ext cx="1512887" cy="0"/>
          </a:xfrm>
          <a:prstGeom prst="line">
            <a:avLst/>
          </a:prstGeom>
          <a:ln w="317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203" name="直接连接符 14"/>
          <p:cNvCxnSpPr/>
          <p:nvPr/>
        </p:nvCxnSpPr>
        <p:spPr>
          <a:xfrm>
            <a:off x="7183438" y="5476875"/>
            <a:ext cx="1439862" cy="0"/>
          </a:xfrm>
          <a:prstGeom prst="line">
            <a:avLst/>
          </a:prstGeom>
          <a:ln w="317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4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20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3584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程序的层次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5844" name="Rectangle 6"/>
          <p:cNvSpPr>
            <a:spLocks noGrp="1"/>
          </p:cNvSpPr>
          <p:nvPr>
            <p:ph type="body" sz="half" idx="2"/>
          </p:nvPr>
        </p:nvSpPr>
        <p:spPr>
          <a:xfrm>
            <a:off x="2935288" y="1089025"/>
            <a:ext cx="5822950" cy="5111750"/>
          </a:xfrm>
          <a:ln/>
        </p:spPr>
        <p:txBody>
          <a:bodyPr vert="horz" wrap="square" lIns="91440" tIns="45720" rIns="91440" bIns="45720" anchor="t"/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应用软件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用高级语言编写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系统软件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编译程序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将高级语言程序翻译为机器语言程序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操作系统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为用户提供各种服务和监控功能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处理输入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管理内存和外存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调度任务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&amp;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资源共享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硬件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处理器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内存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I/O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控制器</a:t>
            </a:r>
            <a:endParaRPr lang="en-AU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845" name="Text Box 7"/>
          <p:cNvSpPr txBox="1"/>
          <p:nvPr/>
        </p:nvSpPr>
        <p:spPr>
          <a:xfrm rot="5400000">
            <a:off x="8097838" y="1214438"/>
            <a:ext cx="1724025" cy="36988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§1.3 </a:t>
            </a:r>
            <a:r>
              <a:rPr lang="zh-CN" altLang="en-US" sz="1800" dirty="0">
                <a:solidFill>
                  <a:schemeClr val="folHlink"/>
                </a:solidFill>
                <a:ea typeface="宋体" panose="02010600030101010101" pitchFamily="2" charset="-122"/>
              </a:rPr>
              <a:t>程序入门</a:t>
            </a:r>
            <a:endParaRPr lang="en-US" altLang="zh-CN" sz="1800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pic>
        <p:nvPicPr>
          <p:cNvPr id="35846" name="Picture 11" descr="f01-02-P3744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2781300"/>
            <a:ext cx="2400300" cy="2400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21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37891" name="Rectangle 8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程序代码的级别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6868" name="Rectangle 9"/>
          <p:cNvSpPr>
            <a:spLocks noGrp="1" noChangeArrowheads="1"/>
          </p:cNvSpPr>
          <p:nvPr>
            <p:ph idx="1"/>
          </p:nvPr>
        </p:nvSpPr>
        <p:spPr>
          <a:xfrm>
            <a:off x="468313" y="1052513"/>
            <a:ext cx="5102225" cy="51117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高级语言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抽象层与问题域更接近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提高程序的生产率和可移植性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0" lang="en-AU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汇编语言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指令助记符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机器语言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二进制形式表示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编码指令和数据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7893" name="Picture 10" descr="f01-03-P3744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538" y="1076325"/>
            <a:ext cx="3373437" cy="5280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22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pic>
        <p:nvPicPr>
          <p:cNvPr id="39939" name="Picture 13" descr="f01-04-P3744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060575"/>
            <a:ext cx="3973513" cy="340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0" name="Rectangle 2"/>
          <p:cNvSpPr>
            <a:spLocks noGrp="1"/>
          </p:cNvSpPr>
          <p:nvPr>
            <p:ph type="title"/>
          </p:nvPr>
        </p:nvSpPr>
        <p:spPr>
          <a:xfrm>
            <a:off x="539750" y="149225"/>
            <a:ext cx="8259763" cy="769938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计算机的硬件组成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9941" name="Rectangle 7"/>
          <p:cNvSpPr>
            <a:spLocks noGrp="1"/>
          </p:cNvSpPr>
          <p:nvPr>
            <p:ph type="body" sz="half" idx="2"/>
          </p:nvPr>
        </p:nvSpPr>
        <p:spPr>
          <a:xfrm>
            <a:off x="4067175" y="1125538"/>
            <a:ext cx="4816475" cy="5111750"/>
          </a:xfrm>
          <a:ln/>
        </p:spPr>
        <p:txBody>
          <a:bodyPr vert="horz" wrap="square" lIns="91440" tIns="45720" rIns="91440" bIns="45720" anchor="t"/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不同计算机具有相同的组件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桌面机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服务器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嵌入式机器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输出设备包括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用户接口设备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显示器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键盘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鼠标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存储设备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硬盘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, CD/DVD,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闪存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网络适配器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与其它计算机通信</a:t>
            </a:r>
            <a:endParaRPr lang="en-AU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942" name="Text Box 9"/>
          <p:cNvSpPr txBox="1"/>
          <p:nvPr/>
        </p:nvSpPr>
        <p:spPr>
          <a:xfrm rot="5400000">
            <a:off x="8097838" y="1063625"/>
            <a:ext cx="1724025" cy="3698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§1.4 </a:t>
            </a:r>
            <a:r>
              <a:rPr lang="zh-CN" altLang="en-US" sz="1800" dirty="0">
                <a:solidFill>
                  <a:schemeClr val="folHlink"/>
                </a:solidFill>
                <a:ea typeface="宋体" panose="02010600030101010101" pitchFamily="2" charset="-122"/>
              </a:rPr>
              <a:t>硬件入门</a:t>
            </a:r>
            <a:endParaRPr lang="en-US" altLang="zh-CN" sz="1800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sp>
        <p:nvSpPr>
          <p:cNvPr id="39943" name="Text Box 11"/>
          <p:cNvSpPr txBox="1"/>
          <p:nvPr/>
        </p:nvSpPr>
        <p:spPr>
          <a:xfrm>
            <a:off x="684213" y="1258888"/>
            <a:ext cx="1112837" cy="46196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全局图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23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4198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触摸屏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1988" name="Rectangle 3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392612" cy="5111750"/>
          </a:xfrm>
          <a:ln/>
        </p:spPr>
        <p:txBody>
          <a:bodyPr vert="horz" wrap="square" lIns="91440" tIns="45720" rIns="91440" bIns="45720" anchor="t"/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ea typeface="宋体" panose="02010600030101010101" pitchFamily="2" charset="-122"/>
              </a:rPr>
              <a:t>后</a:t>
            </a:r>
            <a:r>
              <a:rPr lang="en-US" altLang="zh-CN" sz="2800" dirty="0">
                <a:ea typeface="宋体" panose="02010600030101010101" pitchFamily="2" charset="-122"/>
              </a:rPr>
              <a:t>PC</a:t>
            </a:r>
            <a:r>
              <a:rPr lang="zh-CN" altLang="en-US" sz="2800" dirty="0">
                <a:ea typeface="宋体" panose="02010600030101010101" pitchFamily="2" charset="-122"/>
              </a:rPr>
              <a:t>时代的显示设备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ea typeface="宋体" panose="02010600030101010101" pitchFamily="2" charset="-122"/>
              </a:rPr>
              <a:t>键盘和鼠标的替代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dirty="0">
                <a:ea typeface="宋体" panose="02010600030101010101" pitchFamily="2" charset="-122"/>
              </a:rPr>
              <a:t>电阻和电容类型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大多数平板电脑和智能手机使用电容类型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电容允许同时多个接触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41989" name="Picture 14" descr="http://wrtassoc.com/wp-content/uploads/2010/01/iPad-w-hand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63" y="1844675"/>
            <a:ext cx="3362325" cy="3743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24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4403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显示器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4036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727200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液晶显示（</a:t>
            </a:r>
            <a:r>
              <a:rPr lang="en-US" altLang="zh-CN" dirty="0">
                <a:ea typeface="宋体" panose="02010600030101010101" pitchFamily="2" charset="-122"/>
              </a:rPr>
              <a:t>LCD 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像素</a:t>
            </a:r>
            <a:r>
              <a:rPr lang="en-US" altLang="zh-CN" dirty="0">
                <a:ea typeface="宋体" panose="02010600030101010101" pitchFamily="2" charset="-122"/>
              </a:rPr>
              <a:t>(pixels)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使用帧缓冲区保存位图支持图像显示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44037" name="Picture 6" descr="f01-06-P3744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2636838"/>
            <a:ext cx="6248400" cy="3009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2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25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46083" name="Rectangle 4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打开机箱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pic>
        <p:nvPicPr>
          <p:cNvPr id="4608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1136650"/>
            <a:ext cx="4173537" cy="3589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75" y="4437063"/>
            <a:ext cx="6480175" cy="195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6" name="TextBox 1"/>
          <p:cNvSpPr txBox="1"/>
          <p:nvPr/>
        </p:nvSpPr>
        <p:spPr>
          <a:xfrm>
            <a:off x="5076825" y="1241425"/>
            <a:ext cx="331152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电容式多点触控液晶屏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cxnSp>
        <p:nvCxnSpPr>
          <p:cNvPr id="46087" name="Straight Arrow Connector 3"/>
          <p:cNvCxnSpPr/>
          <p:nvPr/>
        </p:nvCxnSpPr>
        <p:spPr>
          <a:xfrm flipH="1">
            <a:off x="2987675" y="1425575"/>
            <a:ext cx="1944688" cy="347663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6088" name="TextBox 11"/>
          <p:cNvSpPr txBox="1"/>
          <p:nvPr/>
        </p:nvSpPr>
        <p:spPr>
          <a:xfrm>
            <a:off x="5164138" y="1746250"/>
            <a:ext cx="35369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3.8 V, 25 Watt-hour </a:t>
            </a:r>
            <a:r>
              <a:rPr lang="zh-CN" altLang="en-US" sz="2400" dirty="0">
                <a:ea typeface="宋体" panose="02010600030101010101" pitchFamily="2" charset="-122"/>
              </a:rPr>
              <a:t>电池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cxnSp>
        <p:nvCxnSpPr>
          <p:cNvPr id="46089" name="Straight Arrow Connector 12"/>
          <p:cNvCxnSpPr>
            <a:stCxn id="46088" idx="1"/>
          </p:cNvCxnSpPr>
          <p:nvPr/>
        </p:nvCxnSpPr>
        <p:spPr>
          <a:xfrm flipH="1">
            <a:off x="4500563" y="1976438"/>
            <a:ext cx="663575" cy="51593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6090" name="TextBox 15"/>
          <p:cNvSpPr txBox="1"/>
          <p:nvPr/>
        </p:nvSpPr>
        <p:spPr>
          <a:xfrm>
            <a:off x="6081713" y="2565400"/>
            <a:ext cx="2862262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Apple iPad2</a:t>
            </a:r>
            <a:r>
              <a:rPr lang="zh-CN" altLang="en-US" sz="2400" dirty="0">
                <a:ea typeface="宋体" panose="02010600030101010101" pitchFamily="2" charset="-122"/>
              </a:rPr>
              <a:t>的逻辑主板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cxnSp>
        <p:nvCxnSpPr>
          <p:cNvPr id="46091" name="Straight Arrow Connector 16"/>
          <p:cNvCxnSpPr/>
          <p:nvPr/>
        </p:nvCxnSpPr>
        <p:spPr>
          <a:xfrm flipH="1">
            <a:off x="2698750" y="2751138"/>
            <a:ext cx="3313113" cy="118268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46092" name="Straight Arrow Connector 19"/>
          <p:cNvCxnSpPr>
            <a:stCxn id="46090" idx="2"/>
          </p:cNvCxnSpPr>
          <p:nvPr/>
        </p:nvCxnSpPr>
        <p:spPr>
          <a:xfrm flipH="1">
            <a:off x="6227763" y="3395663"/>
            <a:ext cx="1285875" cy="104140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6093" name="TextBox 1"/>
          <p:cNvSpPr txBox="1"/>
          <p:nvPr/>
        </p:nvSpPr>
        <p:spPr>
          <a:xfrm>
            <a:off x="3948113" y="503238"/>
            <a:ext cx="47529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Apple iPad2</a:t>
            </a:r>
            <a:r>
              <a:rPr lang="zh-CN" altLang="en-US" sz="2400" dirty="0">
                <a:ea typeface="宋体" panose="02010600030101010101" pitchFamily="2" charset="-122"/>
              </a:rPr>
              <a:t>平板电脑内部结构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26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4813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微处理器内部</a:t>
            </a:r>
            <a:r>
              <a:rPr lang="en-US" altLang="zh-CN" dirty="0">
                <a:ea typeface="宋体" panose="02010600030101010101" pitchFamily="2" charset="-122"/>
              </a:rPr>
              <a:t>(CPU)</a:t>
            </a:r>
          </a:p>
        </p:txBody>
      </p:sp>
      <p:sp>
        <p:nvSpPr>
          <p:cNvPr id="48132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数据通路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执行算术操作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控制器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指导数据通路、存储器、</a:t>
            </a:r>
            <a:r>
              <a:rPr lang="en-US" altLang="zh-CN" dirty="0">
                <a:ea typeface="宋体" panose="02010600030101010101" pitchFamily="2" charset="-122"/>
              </a:rPr>
              <a:t>I/O</a:t>
            </a:r>
            <a:r>
              <a:rPr lang="zh-CN" altLang="en-US" dirty="0">
                <a:ea typeface="宋体" panose="02010600030101010101" pitchFamily="2" charset="-122"/>
              </a:rPr>
              <a:t>设备等按照程序的指令正确执行。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缓存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小而快的静态随机访问存储器</a:t>
            </a:r>
            <a:r>
              <a:rPr lang="en-US" altLang="zh-CN" dirty="0">
                <a:ea typeface="宋体" panose="02010600030101010101" pitchFamily="2" charset="-122"/>
              </a:rPr>
              <a:t>(SRAM)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立即访问数据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27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微处理器内部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0180" name="Rectangle 19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719137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Apple A5</a:t>
            </a:r>
            <a:r>
              <a:rPr lang="zh-CN" altLang="en-US" dirty="0">
                <a:ea typeface="宋体" panose="02010600030101010101" pitchFamily="2" charset="-122"/>
              </a:rPr>
              <a:t>内部的处理器集成电路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5018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773238"/>
            <a:ext cx="3833812" cy="46116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28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52227" name="Rectangle 2"/>
          <p:cNvSpPr>
            <a:spLocks noGrp="1"/>
          </p:cNvSpPr>
          <p:nvPr>
            <p:ph type="title"/>
          </p:nvPr>
        </p:nvSpPr>
        <p:spPr>
          <a:xfrm>
            <a:off x="468313" y="138113"/>
            <a:ext cx="8675687" cy="76993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抽象 </a:t>
            </a:r>
            <a:r>
              <a:rPr lang="en-US" altLang="zh-CN" dirty="0">
                <a:ea typeface="宋体" panose="02010600030101010101" pitchFamily="2" charset="-122"/>
              </a:rPr>
              <a:t>– </a:t>
            </a:r>
            <a:r>
              <a:rPr lang="zh-CN" altLang="en-US" dirty="0">
                <a:ea typeface="宋体" panose="02010600030101010101" pitchFamily="2" charset="-122"/>
              </a:rPr>
              <a:t>简化设计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2228" name="Rectangle 3"/>
          <p:cNvSpPr>
            <a:spLocks noGrp="1"/>
          </p:cNvSpPr>
          <p:nvPr>
            <p:ph idx="1"/>
          </p:nvPr>
        </p:nvSpPr>
        <p:spPr>
          <a:xfrm>
            <a:off x="468313" y="1052513"/>
            <a:ext cx="5143500" cy="4929187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简化复杂问题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隐藏低层细节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指令集体系结构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(Instruction Set Architecture, ISA)</a:t>
            </a: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底层硬件和软件之间接口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指令集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+I/O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设备操作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应用二进制接口（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ABI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指令集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操作系统接口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实现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细节隐藏于接口之后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222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813" y="1308100"/>
            <a:ext cx="3140075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30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4883150"/>
            <a:ext cx="590550" cy="36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1" name="矩形 3"/>
          <p:cNvSpPr/>
          <p:nvPr/>
        </p:nvSpPr>
        <p:spPr>
          <a:xfrm>
            <a:off x="3348038" y="5673725"/>
            <a:ext cx="108585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P.15</a:t>
            </a:r>
            <a:r>
              <a:rPr lang="zh-CN" altLang="en-US" sz="2400" dirty="0">
                <a:ea typeface="宋体" panose="02010600030101010101" pitchFamily="2" charset="-122"/>
              </a:rPr>
              <a:t>页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API vs. ABI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275" name="页脚占位符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Computer Abstractions and Technology 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29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200150"/>
            <a:ext cx="8080375" cy="4929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 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3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9219" name="Rectangle 2"/>
          <p:cNvSpPr>
            <a:spLocks noGrp="1"/>
          </p:cNvSpPr>
          <p:nvPr>
            <p:ph type="title"/>
          </p:nvPr>
        </p:nvSpPr>
        <p:spPr>
          <a:xfrm>
            <a:off x="527050" y="252413"/>
            <a:ext cx="8259763" cy="58420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sz="3200" dirty="0">
                <a:ea typeface="宋体" panose="02010600030101010101" pitchFamily="2" charset="-122"/>
              </a:rPr>
              <a:t>1.1 </a:t>
            </a:r>
            <a:r>
              <a:rPr lang="zh-CN" altLang="en-US" sz="3200" dirty="0">
                <a:ea typeface="宋体" panose="02010600030101010101" pitchFamily="2" charset="-122"/>
              </a:rPr>
              <a:t>引言</a:t>
            </a:r>
            <a:r>
              <a:rPr lang="en-US" altLang="zh-CN" sz="3200" dirty="0">
                <a:ea typeface="宋体" panose="02010600030101010101" pitchFamily="2" charset="-122"/>
              </a:rPr>
              <a:t>-</a:t>
            </a:r>
            <a:r>
              <a:rPr lang="zh-CN" altLang="en-US" sz="3200" dirty="0">
                <a:ea typeface="宋体" panose="02010600030101010101" pitchFamily="2" charset="-122"/>
              </a:rPr>
              <a:t>计算机革命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9220" name="Rectangle 3"/>
          <p:cNvSpPr>
            <a:spLocks noGrp="1"/>
          </p:cNvSpPr>
          <p:nvPr>
            <p:ph idx="1"/>
          </p:nvPr>
        </p:nvSpPr>
        <p:spPr>
          <a:xfrm>
            <a:off x="539750" y="1052513"/>
            <a:ext cx="5616575" cy="2592511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计算机技术的发展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Moore’s Law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为基础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曾经的“计算机幻想”成为现实应用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计算机无处不在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221" name="Text Box 4"/>
          <p:cNvSpPr txBox="1"/>
          <p:nvPr/>
        </p:nvSpPr>
        <p:spPr>
          <a:xfrm rot="5400000">
            <a:off x="8016875" y="760413"/>
            <a:ext cx="1887538" cy="36671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§1.1 </a:t>
            </a:r>
            <a:r>
              <a:rPr lang="zh-CN" altLang="en-US" sz="1800" dirty="0">
                <a:solidFill>
                  <a:schemeClr val="folHlink"/>
                </a:solidFill>
                <a:ea typeface="宋体" panose="02010600030101010101" pitchFamily="2" charset="-122"/>
              </a:rPr>
              <a:t>引言</a:t>
            </a:r>
            <a:endParaRPr lang="en-US" altLang="zh-CN" sz="1800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3573339"/>
            <a:ext cx="6913563" cy="1323439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深圳南山区人民医院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腾讯把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AI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应用在：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电子健康记录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肿瘤影像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医保欺诈识别</a:t>
            </a:r>
          </a:p>
        </p:txBody>
      </p:sp>
      <p:sp>
        <p:nvSpPr>
          <p:cNvPr id="9223" name="矩形 2"/>
          <p:cNvSpPr/>
          <p:nvPr/>
        </p:nvSpPr>
        <p:spPr>
          <a:xfrm>
            <a:off x="6182427" y="1123155"/>
            <a:ext cx="2619375" cy="193899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285750" lvl="0" indent="-285750" eaLnBrk="1" hangingPunct="1">
              <a:spcBef>
                <a:spcPct val="0"/>
              </a:spcBef>
              <a:buClrTx/>
              <a:buSzTx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车载计算机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0" indent="-285750" eaLnBrk="1" hangingPunct="1">
              <a:spcBef>
                <a:spcPct val="0"/>
              </a:spcBef>
              <a:buClrTx/>
              <a:buSzTx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手机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0" indent="-285750" eaLnBrk="1" hangingPunct="1">
              <a:spcBef>
                <a:spcPct val="0"/>
              </a:spcBef>
              <a:buClrTx/>
              <a:buSzTx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人类基因项目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0" indent="-285750" eaLnBrk="1" hangingPunct="1">
              <a:spcBef>
                <a:spcPct val="0"/>
              </a:spcBef>
              <a:buClrTx/>
              <a:buSzTx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万维网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lvl="0" indent="-285750" eaLnBrk="1" hangingPunct="1">
              <a:spcBef>
                <a:spcPct val="0"/>
              </a:spcBef>
              <a:buClrTx/>
              <a:buSzTx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搜索引擎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43553"/>
            <a:ext cx="9144000" cy="12147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7050" y="5942796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深圳大学</a:t>
            </a:r>
            <a:r>
              <a:rPr lang="en-US" altLang="zh-CN" dirty="0" smtClean="0"/>
              <a:t>2021</a:t>
            </a:r>
            <a:r>
              <a:rPr lang="zh-CN" altLang="en-US" dirty="0" smtClean="0"/>
              <a:t>硕士研究生招生目录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299" name="页脚占位符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Computer Abstractions and Technology 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30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pic>
        <p:nvPicPr>
          <p:cNvPr id="5530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42875"/>
            <a:ext cx="8631238" cy="6072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31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5632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ABI – </a:t>
            </a:r>
            <a:r>
              <a:rPr lang="zh-CN" altLang="en-US" dirty="0">
                <a:ea typeface="宋体" panose="02010600030101010101" pitchFamily="2" charset="-122"/>
              </a:rPr>
              <a:t>结合计算机系统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知识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6324" name="Rectangle 3"/>
          <p:cNvSpPr>
            <a:spLocks noGrp="1"/>
          </p:cNvSpPr>
          <p:nvPr>
            <p:ph idx="1"/>
          </p:nvPr>
        </p:nvSpPr>
        <p:spPr>
          <a:xfrm>
            <a:off x="468313" y="1052513"/>
            <a:ext cx="5143500" cy="4929187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兼容性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–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源码兼容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ABI –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二进制兼容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ABI</a:t>
            </a: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调用约定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参数传递、返回值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字节序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寄存器使用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系统调用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链接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库行为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二进制目标格式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(ELF)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8" y="1308100"/>
            <a:ext cx="3400425" cy="942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238" y="2660650"/>
            <a:ext cx="3254375" cy="407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340100"/>
            <a:ext cx="1944688" cy="2955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8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125" y="3716338"/>
            <a:ext cx="2220913" cy="2327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0"/>
            <a:ext cx="8172400" cy="5060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5157192"/>
            <a:ext cx="8478433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49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4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33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pic>
        <p:nvPicPr>
          <p:cNvPr id="58371" name="Picture 11" descr="flash-card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1196975"/>
            <a:ext cx="2695575" cy="2030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安全数据存储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8373" name="Rectangle 3"/>
          <p:cNvSpPr>
            <a:spLocks noGrp="1"/>
          </p:cNvSpPr>
          <p:nvPr>
            <p:ph type="body" sz="half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易失性内存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000" dirty="0">
                <a:ea typeface="宋体" panose="02010600030101010101" pitchFamily="2" charset="-122"/>
              </a:rPr>
              <a:t>断电后，所有数据和指令丢失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400" dirty="0">
                <a:ea typeface="宋体" panose="02010600030101010101" pitchFamily="2" charset="-122"/>
              </a:rPr>
              <a:t>非易失性辅存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000" dirty="0">
                <a:ea typeface="宋体" panose="02010600030101010101" pitchFamily="2" charset="-122"/>
              </a:rPr>
              <a:t>磁盘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000" dirty="0">
                <a:ea typeface="宋体" panose="02010600030101010101" pitchFamily="2" charset="-122"/>
              </a:rPr>
              <a:t>闪存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000" dirty="0">
                <a:ea typeface="宋体" panose="02010600030101010101" pitchFamily="2" charset="-122"/>
              </a:rPr>
              <a:t>光盘</a:t>
            </a:r>
            <a:r>
              <a:rPr lang="en-US" altLang="zh-CN" sz="2000" dirty="0">
                <a:ea typeface="宋体" panose="02010600030101010101" pitchFamily="2" charset="-122"/>
              </a:rPr>
              <a:t> (CDROM, DVD)</a:t>
            </a:r>
          </a:p>
        </p:txBody>
      </p:sp>
      <p:pic>
        <p:nvPicPr>
          <p:cNvPr id="58374" name="Picture 9" descr="hard-disk-driv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88" y="3716338"/>
            <a:ext cx="4537075" cy="2557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5" name="Picture 10" descr="flash-memory-explod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563" y="3141663"/>
            <a:ext cx="1828800" cy="1371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6" name="Picture 12" descr="dvd-driv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625" y="4797425"/>
            <a:ext cx="2454275" cy="1450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34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6041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网络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0420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79725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通信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资源共享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远距离访问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局域网</a:t>
            </a:r>
            <a:r>
              <a:rPr lang="en-US" altLang="zh-CN" dirty="0">
                <a:ea typeface="宋体" panose="02010600030101010101" pitchFamily="2" charset="-122"/>
              </a:rPr>
              <a:t>(LAN): Ethernet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广域网</a:t>
            </a:r>
            <a:r>
              <a:rPr lang="en-US" altLang="zh-CN" dirty="0">
                <a:ea typeface="宋体" panose="02010600030101010101" pitchFamily="2" charset="-122"/>
              </a:rPr>
              <a:t> (WAN): the Internet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无线网络</a:t>
            </a:r>
            <a:r>
              <a:rPr lang="en-US" altLang="zh-CN" dirty="0">
                <a:ea typeface="宋体" panose="02010600030101010101" pitchFamily="2" charset="-122"/>
              </a:rPr>
              <a:t>: WiFi, Bluetooth</a:t>
            </a:r>
          </a:p>
        </p:txBody>
      </p:sp>
      <p:pic>
        <p:nvPicPr>
          <p:cNvPr id="60421" name="Picture 6" descr="ethernet-cabl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4365625"/>
            <a:ext cx="2289175" cy="1717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2" name="Picture 8" descr="wireless-rout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" y="3860800"/>
            <a:ext cx="2524125" cy="2592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35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62467" name="Rectangle 2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电子技术趋势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2468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3311525" cy="2735262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电子技术的不断发展</a:t>
            </a:r>
            <a:endParaRPr lang="en-AU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000" dirty="0">
                <a:ea typeface="宋体" panose="02010600030101010101" pitchFamily="2" charset="-122"/>
              </a:rPr>
              <a:t>容量和性能不断增加</a:t>
            </a:r>
            <a:endParaRPr lang="en-AU" altLang="zh-CN" sz="20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000" dirty="0">
                <a:ea typeface="宋体" panose="02010600030101010101" pitchFamily="2" charset="-122"/>
              </a:rPr>
              <a:t>成本不断降低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258136" name="Group 88"/>
          <p:cNvGraphicFramePr>
            <a:graphicFrameLocks noGrp="1"/>
          </p:cNvGraphicFramePr>
          <p:nvPr/>
        </p:nvGraphicFramePr>
        <p:xfrm>
          <a:off x="612775" y="3860800"/>
          <a:ext cx="7920038" cy="2193948"/>
        </p:xfrm>
        <a:graphic>
          <a:graphicData uri="http://schemas.openxmlformats.org/drawingml/2006/table">
            <a:tbl>
              <a:tblPr/>
              <a:tblGrid>
                <a:gridCol w="865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274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年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采用的技术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相对性价比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1951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真空管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1965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晶体管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35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1975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集成电路</a:t>
                      </a: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(IC)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900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1995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超大规模集成电路</a:t>
                      </a: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(VLSI)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2,400,000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2013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甚大规模集成电路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250,000,000,000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69" marB="45669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2504" name="Text Box 89"/>
          <p:cNvSpPr txBox="1"/>
          <p:nvPr/>
        </p:nvSpPr>
        <p:spPr>
          <a:xfrm>
            <a:off x="5867400" y="3259138"/>
            <a:ext cx="1122363" cy="30797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>
                <a:ea typeface="宋体" panose="02010600030101010101" pitchFamily="2" charset="-122"/>
              </a:rPr>
              <a:t>DRAM </a:t>
            </a:r>
            <a:r>
              <a:rPr lang="zh-CN" altLang="en-US" sz="1400" dirty="0">
                <a:ea typeface="宋体" panose="02010600030101010101" pitchFamily="2" charset="-122"/>
              </a:rPr>
              <a:t>容量</a:t>
            </a:r>
            <a:endParaRPr lang="en-AU" altLang="zh-CN" sz="1400" dirty="0">
              <a:ea typeface="宋体" panose="02010600030101010101" pitchFamily="2" charset="-122"/>
            </a:endParaRPr>
          </a:p>
        </p:txBody>
      </p:sp>
      <p:pic>
        <p:nvPicPr>
          <p:cNvPr id="62505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275" y="1268413"/>
            <a:ext cx="4708525" cy="1884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506" name="Text Box 9"/>
          <p:cNvSpPr txBox="1"/>
          <p:nvPr/>
        </p:nvSpPr>
        <p:spPr>
          <a:xfrm rot="5400000">
            <a:off x="7289800" y="2728913"/>
            <a:ext cx="3340100" cy="36988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§1.5 </a:t>
            </a:r>
            <a:r>
              <a:rPr lang="zh-CN" altLang="en-US" sz="1800" dirty="0">
                <a:solidFill>
                  <a:schemeClr val="folHlink"/>
                </a:solidFill>
                <a:ea typeface="宋体" panose="02010600030101010101" pitchFamily="2" charset="-122"/>
              </a:rPr>
              <a:t>处理器和存储器制造技术</a:t>
            </a:r>
            <a:endParaRPr lang="en-US" altLang="zh-CN" sz="1800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半导体技术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539750" y="1089025"/>
            <a:ext cx="8270875" cy="5111750"/>
          </a:xfrm>
          <a:ln/>
        </p:spPr>
        <p:txBody>
          <a:bodyPr vert="horz" wrap="square" lIns="91440" tIns="45720" rIns="91440" bIns="45720" anchor="t"/>
          <a:lstStyle/>
          <a:p>
            <a:r>
              <a:rPr lang="zh-CN" altLang="en-US" dirty="0">
                <a:ea typeface="宋体" panose="02010600030101010101" pitchFamily="2" charset="-122"/>
              </a:rPr>
              <a:t>硅</a:t>
            </a:r>
            <a:r>
              <a:rPr lang="en-US" altLang="zh-CN" dirty="0">
                <a:ea typeface="宋体" panose="02010600030101010101" pitchFamily="2" charset="-122"/>
              </a:rPr>
              <a:t>:  </a:t>
            </a:r>
            <a:r>
              <a:rPr lang="zh-CN" altLang="en-US" dirty="0">
                <a:ea typeface="宋体" panose="02010600030101010101" pitchFamily="2" charset="-122"/>
              </a:rPr>
              <a:t>半导体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添加不同材料转换为不同性质的介质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导电体（类似于铜线、铝线）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绝缘体（类似于塑料或玻璃膜）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可控的导电体或绝缘体（类似于开关）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4516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36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37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65539" name="Rectangle 3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ICs</a:t>
            </a:r>
            <a:r>
              <a:rPr lang="zh-CN" altLang="en-US" dirty="0">
                <a:ea typeface="宋体" panose="02010600030101010101" pitchFamily="2" charset="-122"/>
              </a:rPr>
              <a:t>制造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5540" name="Rectangle 19"/>
          <p:cNvSpPr>
            <a:spLocks noGrp="1"/>
          </p:cNvSpPr>
          <p:nvPr>
            <p:ph idx="1"/>
          </p:nvPr>
        </p:nvSpPr>
        <p:spPr>
          <a:xfrm>
            <a:off x="614363" y="5802313"/>
            <a:ext cx="8270875" cy="579437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成品率</a:t>
            </a:r>
            <a:r>
              <a:rPr lang="en-US" altLang="zh-CN" sz="2800" dirty="0"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</a:rPr>
              <a:t>合格芯片数占总芯片数的百分比。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65541" name="Picture 20" descr="f01-18-P3744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8" y="1298575"/>
            <a:ext cx="7265987" cy="3917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2" name="TextBox 6"/>
          <p:cNvSpPr txBox="1"/>
          <p:nvPr/>
        </p:nvSpPr>
        <p:spPr>
          <a:xfrm>
            <a:off x="1341438" y="1084263"/>
            <a:ext cx="70167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硅锭</a:t>
            </a:r>
          </a:p>
        </p:txBody>
      </p:sp>
      <p:sp>
        <p:nvSpPr>
          <p:cNvPr id="65543" name="TextBox 7"/>
          <p:cNvSpPr txBox="1"/>
          <p:nvPr/>
        </p:nvSpPr>
        <p:spPr>
          <a:xfrm>
            <a:off x="3211513" y="1122363"/>
            <a:ext cx="9588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切片机</a:t>
            </a:r>
          </a:p>
        </p:txBody>
      </p:sp>
      <p:sp>
        <p:nvSpPr>
          <p:cNvPr id="65544" name="TextBox 8"/>
          <p:cNvSpPr txBox="1"/>
          <p:nvPr/>
        </p:nvSpPr>
        <p:spPr>
          <a:xfrm>
            <a:off x="4719638" y="850900"/>
            <a:ext cx="1217612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空白晶圆</a:t>
            </a:r>
          </a:p>
        </p:txBody>
      </p:sp>
      <p:sp>
        <p:nvSpPr>
          <p:cNvPr id="65545" name="TextBox 9"/>
          <p:cNvSpPr txBox="1"/>
          <p:nvPr/>
        </p:nvSpPr>
        <p:spPr>
          <a:xfrm>
            <a:off x="6745288" y="1012825"/>
            <a:ext cx="1217612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20-40</a:t>
            </a:r>
          </a:p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生产步骤</a:t>
            </a:r>
          </a:p>
        </p:txBody>
      </p:sp>
      <p:sp>
        <p:nvSpPr>
          <p:cNvPr id="65546" name="TextBox 10"/>
          <p:cNvSpPr txBox="1"/>
          <p:nvPr/>
        </p:nvSpPr>
        <p:spPr>
          <a:xfrm>
            <a:off x="6832600" y="4140200"/>
            <a:ext cx="126047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图案化</a:t>
            </a:r>
            <a:endParaRPr lang="en-US" altLang="zh-CN" sz="20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晶圆</a:t>
            </a:r>
          </a:p>
        </p:txBody>
      </p:sp>
      <p:sp>
        <p:nvSpPr>
          <p:cNvPr id="65547" name="TextBox 11"/>
          <p:cNvSpPr txBox="1"/>
          <p:nvPr/>
        </p:nvSpPr>
        <p:spPr>
          <a:xfrm>
            <a:off x="5746750" y="3786188"/>
            <a:ext cx="95885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晶圆</a:t>
            </a:r>
            <a:endParaRPr lang="en-US" altLang="zh-CN" sz="20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测试仪</a:t>
            </a:r>
          </a:p>
        </p:txBody>
      </p:sp>
      <p:sp>
        <p:nvSpPr>
          <p:cNvPr id="65548" name="TextBox 12"/>
          <p:cNvSpPr txBox="1"/>
          <p:nvPr/>
        </p:nvSpPr>
        <p:spPr>
          <a:xfrm>
            <a:off x="4548188" y="3700463"/>
            <a:ext cx="95885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测试后</a:t>
            </a:r>
            <a:endParaRPr lang="en-US" altLang="zh-CN" sz="20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的晶圆</a:t>
            </a:r>
          </a:p>
        </p:txBody>
      </p:sp>
      <p:sp>
        <p:nvSpPr>
          <p:cNvPr id="65549" name="TextBox 13"/>
          <p:cNvSpPr txBox="1"/>
          <p:nvPr/>
        </p:nvSpPr>
        <p:spPr>
          <a:xfrm>
            <a:off x="3790950" y="2663825"/>
            <a:ext cx="958850" cy="4016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切块机</a:t>
            </a:r>
          </a:p>
        </p:txBody>
      </p:sp>
      <p:sp>
        <p:nvSpPr>
          <p:cNvPr id="65550" name="TextBox 14"/>
          <p:cNvSpPr txBox="1"/>
          <p:nvPr/>
        </p:nvSpPr>
        <p:spPr>
          <a:xfrm>
            <a:off x="2132013" y="3921125"/>
            <a:ext cx="17367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测试过的芯核</a:t>
            </a:r>
          </a:p>
        </p:txBody>
      </p:sp>
      <p:sp>
        <p:nvSpPr>
          <p:cNvPr id="65551" name="TextBox 15"/>
          <p:cNvSpPr txBox="1"/>
          <p:nvPr/>
        </p:nvSpPr>
        <p:spPr>
          <a:xfrm>
            <a:off x="571500" y="2447925"/>
            <a:ext cx="1560513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绑定芯核与管壳</a:t>
            </a:r>
          </a:p>
        </p:txBody>
      </p:sp>
      <p:sp>
        <p:nvSpPr>
          <p:cNvPr id="65552" name="TextBox 16"/>
          <p:cNvSpPr txBox="1"/>
          <p:nvPr/>
        </p:nvSpPr>
        <p:spPr>
          <a:xfrm>
            <a:off x="646113" y="5162550"/>
            <a:ext cx="1458912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封装后的芯片</a:t>
            </a:r>
          </a:p>
        </p:txBody>
      </p:sp>
      <p:sp>
        <p:nvSpPr>
          <p:cNvPr id="65553" name="TextBox 17"/>
          <p:cNvSpPr txBox="1"/>
          <p:nvPr/>
        </p:nvSpPr>
        <p:spPr>
          <a:xfrm>
            <a:off x="2105025" y="5168900"/>
            <a:ext cx="1106488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部分测试仪</a:t>
            </a:r>
          </a:p>
        </p:txBody>
      </p:sp>
      <p:sp>
        <p:nvSpPr>
          <p:cNvPr id="65554" name="TextBox 18"/>
          <p:cNvSpPr txBox="1"/>
          <p:nvPr/>
        </p:nvSpPr>
        <p:spPr>
          <a:xfrm>
            <a:off x="3346450" y="5126038"/>
            <a:ext cx="1719263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测试过的封装的芯片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38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67587" name="Rectangle 4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英特尔酷睿</a:t>
            </a:r>
            <a:r>
              <a:rPr lang="en-US" altLang="zh-CN" dirty="0">
                <a:ea typeface="宋体" panose="02010600030101010101" pitchFamily="2" charset="-122"/>
              </a:rPr>
              <a:t>i7</a:t>
            </a:r>
            <a:r>
              <a:rPr lang="zh-CN" altLang="en-US" dirty="0">
                <a:ea typeface="宋体" panose="02010600030101010101" pitchFamily="2" charset="-122"/>
              </a:rPr>
              <a:t>晶圆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7588" name="Rectangle 6"/>
          <p:cNvSpPr>
            <a:spLocks noGrp="1"/>
          </p:cNvSpPr>
          <p:nvPr>
            <p:ph idx="1"/>
          </p:nvPr>
        </p:nvSpPr>
        <p:spPr>
          <a:xfrm>
            <a:off x="684213" y="5157788"/>
            <a:ext cx="8270875" cy="1150937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AU" altLang="zh-CN" sz="2800" dirty="0">
                <a:ea typeface="宋体" panose="02010600030101010101" pitchFamily="2" charset="-122"/>
              </a:rPr>
              <a:t>300mm </a:t>
            </a:r>
            <a:r>
              <a:rPr lang="zh-CN" altLang="en-US" sz="2800" dirty="0">
                <a:ea typeface="宋体" panose="02010600030101010101" pitchFamily="2" charset="-122"/>
              </a:rPr>
              <a:t>晶圆</a:t>
            </a:r>
            <a:r>
              <a:rPr lang="en-AU" altLang="zh-CN" sz="2800" dirty="0">
                <a:ea typeface="宋体" panose="02010600030101010101" pitchFamily="2" charset="-122"/>
              </a:rPr>
              <a:t>, 280 chips, 32nm </a:t>
            </a:r>
            <a:r>
              <a:rPr lang="zh-CN" altLang="en-US" sz="2800" dirty="0">
                <a:ea typeface="宋体" panose="02010600030101010101" pitchFamily="2" charset="-122"/>
              </a:rPr>
              <a:t>工艺</a:t>
            </a:r>
            <a:endParaRPr lang="en-AU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每个</a:t>
            </a:r>
            <a:r>
              <a:rPr lang="en-AU" altLang="zh-CN" sz="2800" dirty="0">
                <a:ea typeface="宋体" panose="02010600030101010101" pitchFamily="2" charset="-122"/>
              </a:rPr>
              <a:t>chip </a:t>
            </a:r>
            <a:r>
              <a:rPr lang="zh-CN" altLang="en-US" sz="2800" dirty="0">
                <a:ea typeface="宋体" panose="02010600030101010101" pitchFamily="2" charset="-122"/>
              </a:rPr>
              <a:t>为</a:t>
            </a:r>
            <a:r>
              <a:rPr lang="en-AU" altLang="zh-CN" sz="2800" dirty="0">
                <a:ea typeface="宋体" panose="02010600030101010101" pitchFamily="2" charset="-122"/>
              </a:rPr>
              <a:t> 20.7 x 10.5 mm</a:t>
            </a:r>
          </a:p>
        </p:txBody>
      </p:sp>
      <p:pic>
        <p:nvPicPr>
          <p:cNvPr id="6758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38" y="1052513"/>
            <a:ext cx="4175125" cy="4141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39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69635" name="Rectangle 2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集成电路的成本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9636" name="Rectangle 3"/>
          <p:cNvSpPr>
            <a:spLocks noGrp="1"/>
          </p:cNvSpPr>
          <p:nvPr>
            <p:ph idx="1"/>
          </p:nvPr>
        </p:nvSpPr>
        <p:spPr>
          <a:xfrm>
            <a:off x="684213" y="4005263"/>
            <a:ext cx="8270875" cy="2232025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芯片面积与缺陷率非线性相关</a:t>
            </a:r>
            <a:endParaRPr lang="en-AU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芯片成本和面积是固定的</a:t>
            </a:r>
            <a:endParaRPr lang="en-AU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缺陷率取决于制造过程</a:t>
            </a:r>
            <a:endParaRPr lang="en-AU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芯片面积取决于结构和电路设计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graphicFrame>
        <p:nvGraphicFramePr>
          <p:cNvPr id="69637" name="Object 4"/>
          <p:cNvGraphicFramePr>
            <a:graphicFrameLocks noChangeAspect="1"/>
          </p:cNvGraphicFramePr>
          <p:nvPr/>
        </p:nvGraphicFramePr>
        <p:xfrm>
          <a:off x="1211263" y="1431925"/>
          <a:ext cx="6826250" cy="22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r:id="rId4" imgW="3416300" imgH="1104900" progId="Equation.3">
                  <p:embed/>
                </p:oleObj>
              </mc:Choice>
              <mc:Fallback>
                <p:oleObj r:id="rId4" imgW="3416300" imgH="11049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1263" y="1431925"/>
                        <a:ext cx="6826250" cy="220821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8" name="矩形标注 6"/>
          <p:cNvSpPr/>
          <p:nvPr/>
        </p:nvSpPr>
        <p:spPr>
          <a:xfrm>
            <a:off x="7358063" y="4000500"/>
            <a:ext cx="1071562" cy="785813"/>
          </a:xfrm>
          <a:prstGeom prst="wedgeRectCallout">
            <a:avLst>
              <a:gd name="adj1" fmla="val -47681"/>
              <a:gd name="adj2" fmla="val -10485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基于经验获得</a:t>
            </a:r>
          </a:p>
        </p:txBody>
      </p:sp>
      <p:sp>
        <p:nvSpPr>
          <p:cNvPr id="2" name="矩形 1"/>
          <p:cNvSpPr/>
          <p:nvPr/>
        </p:nvSpPr>
        <p:spPr>
          <a:xfrm>
            <a:off x="6457950" y="5561013"/>
            <a:ext cx="2338388" cy="8318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请课后完成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P.37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1.10</a:t>
            </a: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Computer Abstractions and Technology 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>
          <a:xfrm>
            <a:off x="684213" y="323850"/>
            <a:ext cx="8259762" cy="58420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sz="3200" dirty="0">
                <a:ea typeface="宋体" panose="02010600030101010101" pitchFamily="2" charset="-122"/>
              </a:rPr>
              <a:t>1.1.1 </a:t>
            </a:r>
            <a:r>
              <a:rPr lang="zh-CN" altLang="en-US" sz="3200" dirty="0">
                <a:ea typeface="宋体" panose="02010600030101010101" pitchFamily="2" charset="-122"/>
              </a:rPr>
              <a:t>计算机的类型（按应用分）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11268" name="Rectangle 3"/>
          <p:cNvSpPr>
            <a:spLocks noGrp="1"/>
          </p:cNvSpPr>
          <p:nvPr>
            <p:ph idx="1"/>
          </p:nvPr>
        </p:nvSpPr>
        <p:spPr>
          <a:xfrm>
            <a:off x="539750" y="1109663"/>
            <a:ext cx="8270875" cy="5111750"/>
          </a:xfrm>
          <a:ln/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个人计算机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Personal computers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：用于个人使用的计算机，通常包含显示器、键盘和鼠标等。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多样软件支持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强调能提供良好的性能、低廉的价格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Server computers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：用于为多用户运行大型程序的计算机，通常由多用户并行使用，并通过网络访问。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大容量、高性能和可靠性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功能和价格从低端到高端伸缩范围大</a:t>
            </a:r>
            <a:endParaRPr lang="en-AU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40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71683" name="Rectangle 8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定义性能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1684" name="Rectangle 9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03237"/>
          </a:xfrm>
          <a:ln/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客机问题：哪家客机性能最好</a:t>
            </a:r>
            <a:r>
              <a:rPr lang="en-AU" altLang="zh-CN" sz="2800" dirty="0">
                <a:ea typeface="宋体" panose="02010600030101010101" pitchFamily="2" charset="-122"/>
              </a:rPr>
              <a:t>?</a:t>
            </a:r>
          </a:p>
        </p:txBody>
      </p:sp>
      <p:graphicFrame>
        <p:nvGraphicFramePr>
          <p:cNvPr id="71685" name="Object 3"/>
          <p:cNvGraphicFramePr>
            <a:graphicFrameLocks noChangeAspect="1"/>
          </p:cNvGraphicFramePr>
          <p:nvPr/>
        </p:nvGraphicFramePr>
        <p:xfrm>
          <a:off x="900113" y="1839913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r:id="rId4" imgW="3860800" imgH="2562860" progId="MSGraph.Chart.8">
                  <p:embed/>
                </p:oleObj>
              </mc:Choice>
              <mc:Fallback>
                <p:oleObj r:id="rId4" imgW="3860800" imgH="2562860" progId="MSGraph.Char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0113" y="1839913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4"/>
          <p:cNvGraphicFramePr>
            <a:graphicFrameLocks noChangeAspect="1"/>
          </p:cNvGraphicFramePr>
          <p:nvPr/>
        </p:nvGraphicFramePr>
        <p:xfrm>
          <a:off x="4356100" y="1836738"/>
          <a:ext cx="3352800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r:id="rId6" imgW="4086860" imgH="2562860" progId="MSGraph.Chart.8">
                  <p:embed/>
                </p:oleObj>
              </mc:Choice>
              <mc:Fallback>
                <p:oleObj r:id="rId6" imgW="4086860" imgH="2562860" progId="MSGraph.Char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56100" y="1836738"/>
                        <a:ext cx="3352800" cy="209867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5"/>
          <p:cNvGraphicFramePr>
            <a:graphicFrameLocks noChangeAspect="1"/>
          </p:cNvGraphicFramePr>
          <p:nvPr/>
        </p:nvGraphicFramePr>
        <p:xfrm>
          <a:off x="900113" y="4065588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r:id="rId8" imgW="3860800" imgH="2562860" progId="MSGraph.Chart.8">
                  <p:embed/>
                </p:oleObj>
              </mc:Choice>
              <mc:Fallback>
                <p:oleObj r:id="rId8" imgW="3860800" imgH="2562860" progId="MSGraph.Char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0113" y="4065588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8" name="Object 6"/>
          <p:cNvGraphicFramePr>
            <a:graphicFrameLocks noChangeAspect="1"/>
          </p:cNvGraphicFramePr>
          <p:nvPr/>
        </p:nvGraphicFramePr>
        <p:xfrm>
          <a:off x="4356100" y="4056063"/>
          <a:ext cx="3379788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r:id="rId10" imgW="4097655" imgH="2562860" progId="MSGraph.Chart.8">
                  <p:embed/>
                </p:oleObj>
              </mc:Choice>
              <mc:Fallback>
                <p:oleObj r:id="rId10" imgW="4097655" imgH="2562860" progId="MSGraph.Char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6100" y="4056063"/>
                        <a:ext cx="3379788" cy="2109787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9" name="Text Box 7"/>
          <p:cNvSpPr txBox="1"/>
          <p:nvPr/>
        </p:nvSpPr>
        <p:spPr>
          <a:xfrm rot="5400000">
            <a:off x="8329613" y="822325"/>
            <a:ext cx="1262062" cy="3698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§1.6 </a:t>
            </a:r>
            <a:r>
              <a:rPr lang="zh-CN" altLang="en-US" sz="1800" dirty="0">
                <a:solidFill>
                  <a:schemeClr val="folHlink"/>
                </a:solidFill>
                <a:ea typeface="宋体" panose="02010600030101010101" pitchFamily="2" charset="-122"/>
              </a:rPr>
              <a:t>性能</a:t>
            </a:r>
            <a:endParaRPr lang="en-US" altLang="zh-CN" sz="1800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41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73731" name="Rectangle 2"/>
          <p:cNvSpPr>
            <a:spLocks noGrp="1"/>
          </p:cNvSpPr>
          <p:nvPr>
            <p:ph type="title"/>
          </p:nvPr>
        </p:nvSpPr>
        <p:spPr>
          <a:xfrm>
            <a:off x="684213" y="200025"/>
            <a:ext cx="8259762" cy="708025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响应时间和吞吐率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73732" name="Rectangle 3"/>
          <p:cNvSpPr>
            <a:spLocks noGrp="1"/>
          </p:cNvSpPr>
          <p:nvPr>
            <p:ph idx="1"/>
          </p:nvPr>
        </p:nvSpPr>
        <p:spPr>
          <a:xfrm>
            <a:off x="468313" y="1052513"/>
            <a:ext cx="8270875" cy="5292725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响应时间 （执行时间）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计算机完成某任务所需的总时间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buNone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吞吐率 （带宽）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单位时间内完成的任务数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例如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任务数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事务数</a:t>
            </a:r>
            <a:r>
              <a:rPr lang="en-US" altLang="zh-CN" dirty="0">
                <a:ea typeface="宋体" panose="02010600030101010101" pitchFamily="2" charset="-122"/>
              </a:rPr>
              <a:t>/… </a:t>
            </a:r>
            <a:r>
              <a:rPr lang="zh-CN" altLang="en-US" dirty="0">
                <a:ea typeface="宋体" panose="02010600030101010101" pitchFamily="2" charset="-122"/>
              </a:rPr>
              <a:t>每小时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如何正向影响响应时间和吞吐率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将处理器更换为更高速的型号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增加多个处理器分别处理独立的任务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buNone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我们重点关注响应时间</a:t>
            </a:r>
            <a:r>
              <a:rPr lang="en-US" altLang="zh-CN" sz="2400" dirty="0">
                <a:ea typeface="宋体" panose="02010600030101010101" pitchFamily="2" charset="-122"/>
              </a:rPr>
              <a:t>…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42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7577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相对性能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5780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223962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性能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 = 1/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执行时间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计算机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X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比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快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倍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</a:p>
        </p:txBody>
      </p:sp>
      <p:graphicFrame>
        <p:nvGraphicFramePr>
          <p:cNvPr id="75781" name="Object 4"/>
          <p:cNvGraphicFramePr>
            <a:graphicFrameLocks noChangeAspect="1"/>
          </p:cNvGraphicFramePr>
          <p:nvPr/>
        </p:nvGraphicFramePr>
        <p:xfrm>
          <a:off x="1187450" y="2178050"/>
          <a:ext cx="5113338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r:id="rId4" imgW="1981200" imgH="482600" progId="Equation.3">
                  <p:embed/>
                </p:oleObj>
              </mc:Choice>
              <mc:Fallback>
                <p:oleObj r:id="rId4" imgW="1981200" imgH="4826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7450" y="2178050"/>
                        <a:ext cx="5113338" cy="10636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Rectangle 5"/>
          <p:cNvSpPr/>
          <p:nvPr/>
        </p:nvSpPr>
        <p:spPr>
          <a:xfrm>
            <a:off x="647700" y="3390900"/>
            <a:ext cx="8270875" cy="29178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例子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运行一个程序的时间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中需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10s, 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中需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15s</a:t>
            </a:r>
          </a:p>
          <a:p>
            <a:pPr marL="742950" lvl="1" indent="-285750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执行时间</a:t>
            </a:r>
            <a:r>
              <a:rPr lang="en-US" altLang="zh-CN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/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执行时间</a:t>
            </a:r>
            <a:r>
              <a:rPr lang="en-US" altLang="zh-CN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 15s / 10s = 1.5</a:t>
            </a:r>
          </a:p>
          <a:p>
            <a:pPr marL="742950" lvl="1" indent="-285750" eaLnBrk="1" hangingPunct="1">
              <a:buChar char="Ø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比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的快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倍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eaLnBrk="1" hangingPunct="1"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上的执行时间是在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倍</a:t>
            </a:r>
            <a:endParaRPr lang="en-AU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43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77827" name="Rectangle 2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度量执行时间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4756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125538"/>
            <a:ext cx="8415338" cy="51117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运行时间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Elapsed time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总的响应时间，包括所有方面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 I/O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操作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 OS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开销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空闲时间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决定了系统的性能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CPU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时间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执行某一任务在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上所花费的时间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除掉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I/O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和其它任务共享所花费的时间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包括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CPU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系统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CPU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不同程序受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性能和系统性能的不同影响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44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79875" name="Line 2"/>
          <p:cNvSpPr/>
          <p:nvPr/>
        </p:nvSpPr>
        <p:spPr>
          <a:xfrm>
            <a:off x="3203575" y="1987550"/>
            <a:ext cx="17287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79876" name="Line 3"/>
          <p:cNvSpPr/>
          <p:nvPr/>
        </p:nvSpPr>
        <p:spPr>
          <a:xfrm>
            <a:off x="3203575" y="2058988"/>
            <a:ext cx="0" cy="1655762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79877" name="Line 4"/>
          <p:cNvSpPr/>
          <p:nvPr/>
        </p:nvSpPr>
        <p:spPr>
          <a:xfrm>
            <a:off x="4932363" y="2058988"/>
            <a:ext cx="0" cy="1655762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79878" name="Line 5"/>
          <p:cNvSpPr/>
          <p:nvPr/>
        </p:nvSpPr>
        <p:spPr>
          <a:xfrm>
            <a:off x="6659563" y="2058988"/>
            <a:ext cx="0" cy="1655762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79879" name="Line 6"/>
          <p:cNvSpPr/>
          <p:nvPr/>
        </p:nvSpPr>
        <p:spPr>
          <a:xfrm>
            <a:off x="8388350" y="2058988"/>
            <a:ext cx="0" cy="1655762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79880" name="Rectangle 7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CPU </a:t>
            </a:r>
            <a:r>
              <a:rPr lang="zh-CN" altLang="en-US" dirty="0">
                <a:ea typeface="宋体" panose="02010600030101010101" pitchFamily="2" charset="-122"/>
              </a:rPr>
              <a:t>时钟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9881" name="Rectangle 8"/>
          <p:cNvSpPr>
            <a:spLocks noGrp="1"/>
          </p:cNvSpPr>
          <p:nvPr>
            <p:ph idx="1"/>
          </p:nvPr>
        </p:nvSpPr>
        <p:spPr>
          <a:xfrm>
            <a:off x="515938" y="1089025"/>
            <a:ext cx="8270875" cy="731838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数字硬件的操作与固定频率的时钟同步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sp>
        <p:nvSpPr>
          <p:cNvPr id="79882" name="Line 10"/>
          <p:cNvSpPr/>
          <p:nvPr/>
        </p:nvSpPr>
        <p:spPr>
          <a:xfrm>
            <a:off x="3203575" y="2203450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83" name="Line 11"/>
          <p:cNvSpPr/>
          <p:nvPr/>
        </p:nvSpPr>
        <p:spPr>
          <a:xfrm>
            <a:off x="3203575" y="220345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84" name="Line 12"/>
          <p:cNvSpPr/>
          <p:nvPr/>
        </p:nvSpPr>
        <p:spPr>
          <a:xfrm>
            <a:off x="4067175" y="220345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85" name="Line 13"/>
          <p:cNvSpPr/>
          <p:nvPr/>
        </p:nvSpPr>
        <p:spPr>
          <a:xfrm>
            <a:off x="4067175" y="2490788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86" name="Line 14"/>
          <p:cNvSpPr/>
          <p:nvPr/>
        </p:nvSpPr>
        <p:spPr>
          <a:xfrm>
            <a:off x="2916238" y="2490788"/>
            <a:ext cx="287337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87" name="Line 15"/>
          <p:cNvSpPr/>
          <p:nvPr/>
        </p:nvSpPr>
        <p:spPr>
          <a:xfrm>
            <a:off x="4932363" y="2203450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88" name="Line 16"/>
          <p:cNvSpPr/>
          <p:nvPr/>
        </p:nvSpPr>
        <p:spPr>
          <a:xfrm>
            <a:off x="4932363" y="220345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89" name="Line 17"/>
          <p:cNvSpPr/>
          <p:nvPr/>
        </p:nvSpPr>
        <p:spPr>
          <a:xfrm>
            <a:off x="5795963" y="220345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0" name="Line 18"/>
          <p:cNvSpPr/>
          <p:nvPr/>
        </p:nvSpPr>
        <p:spPr>
          <a:xfrm>
            <a:off x="5795963" y="2490788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1" name="Line 19"/>
          <p:cNvSpPr/>
          <p:nvPr/>
        </p:nvSpPr>
        <p:spPr>
          <a:xfrm>
            <a:off x="6659563" y="2203450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2" name="Line 20"/>
          <p:cNvSpPr/>
          <p:nvPr/>
        </p:nvSpPr>
        <p:spPr>
          <a:xfrm>
            <a:off x="6659563" y="220345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3" name="Line 21"/>
          <p:cNvSpPr/>
          <p:nvPr/>
        </p:nvSpPr>
        <p:spPr>
          <a:xfrm>
            <a:off x="7523163" y="220345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4" name="Line 22"/>
          <p:cNvSpPr/>
          <p:nvPr/>
        </p:nvSpPr>
        <p:spPr>
          <a:xfrm>
            <a:off x="7523163" y="2490788"/>
            <a:ext cx="8636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5" name="Line 23"/>
          <p:cNvSpPr/>
          <p:nvPr/>
        </p:nvSpPr>
        <p:spPr>
          <a:xfrm>
            <a:off x="8388350" y="2203450"/>
            <a:ext cx="0" cy="2873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6" name="Line 24"/>
          <p:cNvSpPr/>
          <p:nvPr/>
        </p:nvSpPr>
        <p:spPr>
          <a:xfrm>
            <a:off x="8388350" y="2203450"/>
            <a:ext cx="287338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97" name="Freeform 25"/>
          <p:cNvSpPr/>
          <p:nvPr/>
        </p:nvSpPr>
        <p:spPr>
          <a:xfrm>
            <a:off x="4787900" y="3282950"/>
            <a:ext cx="288925" cy="287338"/>
          </a:xfrm>
          <a:custGeom>
            <a:avLst/>
            <a:gdLst>
              <a:gd name="txL" fmla="*/ 0 w 182"/>
              <a:gd name="txT" fmla="*/ 0 h 181"/>
              <a:gd name="txR" fmla="*/ 182 w 182"/>
              <a:gd name="txB" fmla="*/ 181 h 181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898" name="Freeform 26"/>
          <p:cNvSpPr/>
          <p:nvPr/>
        </p:nvSpPr>
        <p:spPr>
          <a:xfrm>
            <a:off x="6516688" y="3282950"/>
            <a:ext cx="288925" cy="287338"/>
          </a:xfrm>
          <a:custGeom>
            <a:avLst/>
            <a:gdLst>
              <a:gd name="txL" fmla="*/ 0 w 182"/>
              <a:gd name="txT" fmla="*/ 0 h 181"/>
              <a:gd name="txR" fmla="*/ 182 w 182"/>
              <a:gd name="txB" fmla="*/ 181 h 181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899" name="Freeform 27"/>
          <p:cNvSpPr/>
          <p:nvPr/>
        </p:nvSpPr>
        <p:spPr>
          <a:xfrm>
            <a:off x="8243888" y="3282950"/>
            <a:ext cx="288925" cy="287338"/>
          </a:xfrm>
          <a:custGeom>
            <a:avLst/>
            <a:gdLst>
              <a:gd name="txL" fmla="*/ 0 w 182"/>
              <a:gd name="txT" fmla="*/ 0 h 181"/>
              <a:gd name="txR" fmla="*/ 182 w 182"/>
              <a:gd name="txB" fmla="*/ 181 h 181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900" name="Line 28"/>
          <p:cNvSpPr/>
          <p:nvPr/>
        </p:nvSpPr>
        <p:spPr>
          <a:xfrm>
            <a:off x="2916238" y="3714750"/>
            <a:ext cx="590391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9901" name="Line 29"/>
          <p:cNvSpPr/>
          <p:nvPr/>
        </p:nvSpPr>
        <p:spPr>
          <a:xfrm flipV="1">
            <a:off x="2916238" y="2058988"/>
            <a:ext cx="0" cy="16557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902" name="Text Box 30"/>
          <p:cNvSpPr txBox="1"/>
          <p:nvPr/>
        </p:nvSpPr>
        <p:spPr>
          <a:xfrm>
            <a:off x="446088" y="2176463"/>
            <a:ext cx="24923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时钟周期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(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循环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AU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9903" name="Text Box 31"/>
          <p:cNvSpPr txBox="1"/>
          <p:nvPr/>
        </p:nvSpPr>
        <p:spPr>
          <a:xfrm>
            <a:off x="504825" y="2690813"/>
            <a:ext cx="2338388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数据传输和计算</a:t>
            </a:r>
            <a:endParaRPr lang="en-AU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9904" name="Text Box 32"/>
          <p:cNvSpPr txBox="1"/>
          <p:nvPr/>
        </p:nvSpPr>
        <p:spPr>
          <a:xfrm>
            <a:off x="750888" y="3198813"/>
            <a:ext cx="141605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更新状态</a:t>
            </a:r>
            <a:endParaRPr lang="en-AU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9905" name="Rectangle 33"/>
          <p:cNvSpPr/>
          <p:nvPr/>
        </p:nvSpPr>
        <p:spPr>
          <a:xfrm>
            <a:off x="3492500" y="1914525"/>
            <a:ext cx="1150938" cy="1444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dirty="0">
              <a:ea typeface="宋体" panose="02010600030101010101" pitchFamily="2" charset="-122"/>
            </a:endParaRPr>
          </a:p>
        </p:txBody>
      </p:sp>
      <p:sp>
        <p:nvSpPr>
          <p:cNvPr id="79906" name="Text Box 34"/>
          <p:cNvSpPr txBox="1"/>
          <p:nvPr/>
        </p:nvSpPr>
        <p:spPr>
          <a:xfrm>
            <a:off x="3400425" y="1574800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宋体" panose="02010600030101010101" pitchFamily="2" charset="-122"/>
              </a:rPr>
              <a:t>时钟周期</a:t>
            </a:r>
            <a:endParaRPr lang="en-AU" altLang="zh-CN" sz="2400" b="1" dirty="0">
              <a:ea typeface="宋体" panose="02010600030101010101" pitchFamily="2" charset="-122"/>
            </a:endParaRPr>
          </a:p>
        </p:txBody>
      </p:sp>
      <p:sp>
        <p:nvSpPr>
          <p:cNvPr id="79907" name="Rectangle 35"/>
          <p:cNvSpPr/>
          <p:nvPr/>
        </p:nvSpPr>
        <p:spPr>
          <a:xfrm>
            <a:off x="531813" y="4089400"/>
            <a:ext cx="7772400" cy="19446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zh-CN" altLang="en-US" sz="2800" dirty="0">
                <a:ea typeface="宋体" panose="02010600030101010101" pitchFamily="2" charset="-122"/>
              </a:rPr>
              <a:t>时钟周期</a:t>
            </a:r>
            <a:r>
              <a:rPr lang="en-US" altLang="zh-CN" sz="2800" dirty="0"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</a:rPr>
              <a:t>计算机一个时钟周期的时间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zh-CN" altLang="en-US" sz="2400" dirty="0">
                <a:ea typeface="宋体" panose="02010600030101010101" pitchFamily="2" charset="-122"/>
              </a:rPr>
              <a:t>例如</a:t>
            </a:r>
            <a:r>
              <a:rPr lang="en-US" altLang="zh-CN" sz="2400" dirty="0">
                <a:ea typeface="宋体" panose="02010600030101010101" pitchFamily="2" charset="-122"/>
              </a:rPr>
              <a:t>, 250ps = 0.25ns = 250×10</a:t>
            </a:r>
            <a:r>
              <a:rPr lang="en-US" altLang="zh-CN" sz="2400" baseline="30000" dirty="0">
                <a:ea typeface="宋体" panose="02010600030101010101" pitchFamily="2" charset="-122"/>
              </a:rPr>
              <a:t>–12</a:t>
            </a:r>
            <a:r>
              <a:rPr lang="en-US" altLang="zh-CN" sz="2400" dirty="0">
                <a:ea typeface="宋体" panose="02010600030101010101" pitchFamily="2" charset="-122"/>
              </a:rPr>
              <a:t>s</a:t>
            </a:r>
          </a:p>
          <a:p>
            <a:pPr marL="342900" lvl="0" indent="-342900" eaLnBrk="1" hangingPunct="1"/>
            <a:r>
              <a:rPr lang="zh-CN" altLang="en-US" sz="2800" dirty="0">
                <a:ea typeface="宋体" panose="02010600030101010101" pitchFamily="2" charset="-122"/>
              </a:rPr>
              <a:t>时钟频率</a:t>
            </a:r>
            <a:r>
              <a:rPr lang="en-US" altLang="zh-CN" sz="2800" dirty="0"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</a:rPr>
              <a:t>每秒钟的时钟周期数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zh-CN" altLang="en-US" sz="2400" dirty="0">
                <a:ea typeface="宋体" panose="02010600030101010101" pitchFamily="2" charset="-122"/>
              </a:rPr>
              <a:t>例如</a:t>
            </a:r>
            <a:r>
              <a:rPr lang="en-US" altLang="zh-CN" sz="2400" dirty="0">
                <a:ea typeface="宋体" panose="02010600030101010101" pitchFamily="2" charset="-122"/>
              </a:rPr>
              <a:t>, 4.0GHz = 4000MHz = 4.0×10</a:t>
            </a:r>
            <a:r>
              <a:rPr lang="en-US" altLang="zh-CN" sz="2400" baseline="30000" dirty="0">
                <a:ea typeface="宋体" panose="02010600030101010101" pitchFamily="2" charset="-122"/>
              </a:rPr>
              <a:t>9</a:t>
            </a:r>
            <a:r>
              <a:rPr lang="en-US" altLang="zh-CN" sz="2400" dirty="0">
                <a:ea typeface="宋体" panose="02010600030101010101" pitchFamily="2" charset="-122"/>
              </a:rPr>
              <a:t>Hz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sp>
        <p:nvSpPr>
          <p:cNvPr id="79908" name="Freeform 36"/>
          <p:cNvSpPr/>
          <p:nvPr/>
        </p:nvSpPr>
        <p:spPr>
          <a:xfrm>
            <a:off x="4932363" y="2778125"/>
            <a:ext cx="1727200" cy="287338"/>
          </a:xfrm>
          <a:custGeom>
            <a:avLst/>
            <a:gdLst>
              <a:gd name="txL" fmla="*/ 0 w 1088"/>
              <a:gd name="txT" fmla="*/ 0 h 181"/>
              <a:gd name="txR" fmla="*/ 1088 w 1088"/>
              <a:gd name="txB" fmla="*/ 181 h 181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909" name="Freeform 37"/>
          <p:cNvSpPr/>
          <p:nvPr/>
        </p:nvSpPr>
        <p:spPr>
          <a:xfrm>
            <a:off x="3203575" y="2778125"/>
            <a:ext cx="1727200" cy="287338"/>
          </a:xfrm>
          <a:custGeom>
            <a:avLst/>
            <a:gdLst>
              <a:gd name="txL" fmla="*/ 0 w 1088"/>
              <a:gd name="txT" fmla="*/ 0 h 181"/>
              <a:gd name="txR" fmla="*/ 1088 w 1088"/>
              <a:gd name="txB" fmla="*/ 181 h 181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910" name="Freeform 38"/>
          <p:cNvSpPr/>
          <p:nvPr/>
        </p:nvSpPr>
        <p:spPr>
          <a:xfrm>
            <a:off x="6659563" y="2778125"/>
            <a:ext cx="1727200" cy="287338"/>
          </a:xfrm>
          <a:custGeom>
            <a:avLst/>
            <a:gdLst>
              <a:gd name="txL" fmla="*/ 0 w 1088"/>
              <a:gd name="txT" fmla="*/ 0 h 181"/>
              <a:gd name="txR" fmla="*/ 1088 w 1088"/>
              <a:gd name="txB" fmla="*/ 181 h 181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45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8192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CPU </a:t>
            </a:r>
            <a:r>
              <a:rPr lang="zh-CN" altLang="en-US" dirty="0">
                <a:ea typeface="宋体" panose="02010600030101010101" pitchFamily="2" charset="-122"/>
              </a:rPr>
              <a:t>时间计算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81924" name="Rectangle 3"/>
          <p:cNvSpPr>
            <a:spLocks noGrp="1"/>
          </p:cNvSpPr>
          <p:nvPr>
            <p:ph idx="1"/>
          </p:nvPr>
        </p:nvSpPr>
        <p:spPr>
          <a:xfrm>
            <a:off x="684213" y="3276600"/>
            <a:ext cx="8270875" cy="2549525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性能改进：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减少时钟周期数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提高时钟频率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硬件设计者要经常面对时钟周期数和时钟频率之间的权衡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819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833758"/>
              </p:ext>
            </p:extLst>
          </p:nvPr>
        </p:nvGraphicFramePr>
        <p:xfrm>
          <a:off x="785813" y="1312863"/>
          <a:ext cx="68167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公式" r:id="rId4" imgW="3098520" imgH="634680" progId="Equation.3">
                  <p:embed/>
                </p:oleObj>
              </mc:Choice>
              <mc:Fallback>
                <p:oleObj name="公式" r:id="rId4" imgW="3098520" imgH="63468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5813" y="1312863"/>
                        <a:ext cx="6816725" cy="13970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46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8397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性能改进例子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83972" name="Rectangle 3"/>
          <p:cNvSpPr>
            <a:spLocks noGrp="1"/>
          </p:cNvSpPr>
          <p:nvPr>
            <p:ph idx="1"/>
          </p:nvPr>
        </p:nvSpPr>
        <p:spPr>
          <a:xfrm>
            <a:off x="468313" y="1052513"/>
            <a:ext cx="8270875" cy="2917825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计算机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A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: 2GHz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时钟频率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运行某程序需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CPU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10s </a:t>
            </a:r>
          </a:p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现需设计一台计算机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，使得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运行时间缩短为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6s CPU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通过提高时钟频率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但会影响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其余部分设计，导致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运行此程序需时钟周期数为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1.2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倍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那么设计者应将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的时钟频率提高到多少？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3973" name="Object 4"/>
          <p:cNvGraphicFramePr>
            <a:graphicFrameLocks noChangeAspect="1"/>
          </p:cNvGraphicFramePr>
          <p:nvPr/>
        </p:nvGraphicFramePr>
        <p:xfrm>
          <a:off x="900113" y="3602038"/>
          <a:ext cx="7272337" cy="262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r:id="rId4" imgW="3594100" imgH="1371600" progId="Equation.3">
                  <p:embed/>
                </p:oleObj>
              </mc:Choice>
              <mc:Fallback>
                <p:oleObj r:id="rId4" imgW="3594100" imgH="13716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0113" y="3602038"/>
                        <a:ext cx="7272337" cy="262731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47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86019" name="Rectangle 2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指令数和</a:t>
            </a:r>
            <a:r>
              <a:rPr lang="en-US" altLang="zh-CN" dirty="0">
                <a:ea typeface="宋体" panose="02010600030101010101" pitchFamily="2" charset="-122"/>
              </a:rPr>
              <a:t> CPI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86020" name="Rectangle 3"/>
          <p:cNvSpPr>
            <a:spLocks noGrp="1"/>
          </p:cNvSpPr>
          <p:nvPr>
            <p:ph idx="1"/>
          </p:nvPr>
        </p:nvSpPr>
        <p:spPr>
          <a:xfrm>
            <a:off x="500063" y="1000125"/>
            <a:ext cx="8443912" cy="1000125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CPI</a:t>
            </a:r>
            <a:r>
              <a:rPr lang="en-US" altLang="zh-CN" sz="2400" b="1" dirty="0">
                <a:ea typeface="宋体" panose="02010600030101010101" pitchFamily="2" charset="-122"/>
              </a:rPr>
              <a:t> (Clock cycle per instruction): </a:t>
            </a:r>
            <a:r>
              <a:rPr lang="zh-CN" altLang="en-US" sz="2400" b="1" dirty="0">
                <a:ea typeface="宋体" panose="02010600030101010101" pitchFamily="2" charset="-122"/>
              </a:rPr>
              <a:t>每条指令所需的</a:t>
            </a:r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时钟周期数</a:t>
            </a:r>
            <a:r>
              <a:rPr lang="zh-CN" altLang="en-US" sz="2400" b="1" dirty="0">
                <a:ea typeface="宋体" panose="02010600030101010101" pitchFamily="2" charset="-122"/>
              </a:rPr>
              <a:t>的平均值</a:t>
            </a:r>
            <a:endParaRPr lang="en-AU" altLang="zh-CN" sz="2400" b="1" dirty="0">
              <a:ea typeface="宋体" panose="02010600030101010101" pitchFamily="2" charset="-122"/>
            </a:endParaRPr>
          </a:p>
        </p:txBody>
      </p:sp>
      <p:graphicFrame>
        <p:nvGraphicFramePr>
          <p:cNvPr id="86021" name="Object 4"/>
          <p:cNvGraphicFramePr>
            <a:graphicFrameLocks noChangeAspect="1"/>
          </p:cNvGraphicFramePr>
          <p:nvPr/>
        </p:nvGraphicFramePr>
        <p:xfrm>
          <a:off x="519113" y="1947863"/>
          <a:ext cx="8531225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r:id="rId4" imgW="4127500" imgH="876300" progId="Equation.3">
                  <p:embed/>
                </p:oleObj>
              </mc:Choice>
              <mc:Fallback>
                <p:oleObj r:id="rId4" imgW="4127500" imgH="8763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113" y="1947863"/>
                        <a:ext cx="8531225" cy="1809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2" name="Rectangle 3"/>
          <p:cNvSpPr txBox="1"/>
          <p:nvPr/>
        </p:nvSpPr>
        <p:spPr>
          <a:xfrm>
            <a:off x="547688" y="3681413"/>
            <a:ext cx="7772400" cy="27749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一个程序的指令数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取决于程序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 ISA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和编译器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lvl="0" indent="-342900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平均每条指令的时钟周期数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CPU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硬件确定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如果不同指令有不同的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CPI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，那么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143000" lvl="2" indent="-228600"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平均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CPI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受整个指令集的影响</a:t>
            </a:r>
            <a:endParaRPr lang="en-AU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48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8806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CPI </a:t>
            </a:r>
            <a:r>
              <a:rPr lang="zh-CN" altLang="en-US" dirty="0">
                <a:ea typeface="宋体" panose="02010600030101010101" pitchFamily="2" charset="-122"/>
              </a:rPr>
              <a:t>例子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88068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16125"/>
          </a:xfrm>
          <a:ln/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计算机</a:t>
            </a:r>
            <a:r>
              <a:rPr lang="en-US" altLang="zh-CN" sz="2800" dirty="0">
                <a:ea typeface="宋体" panose="02010600030101010101" pitchFamily="2" charset="-122"/>
              </a:rPr>
              <a:t> A: </a:t>
            </a:r>
            <a:r>
              <a:rPr lang="zh-CN" altLang="en-US" sz="2800" dirty="0">
                <a:ea typeface="宋体" panose="02010600030101010101" pitchFamily="2" charset="-122"/>
              </a:rPr>
              <a:t>时钟周期</a:t>
            </a:r>
            <a:r>
              <a:rPr lang="en-US" altLang="zh-CN" sz="2800" dirty="0">
                <a:ea typeface="宋体" panose="02010600030101010101" pitchFamily="2" charset="-122"/>
              </a:rPr>
              <a:t>= 250ps, CPI = 2.0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计算机</a:t>
            </a:r>
            <a:r>
              <a:rPr lang="en-US" altLang="zh-CN" sz="2800" dirty="0">
                <a:ea typeface="宋体" panose="02010600030101010101" pitchFamily="2" charset="-122"/>
              </a:rPr>
              <a:t> B: </a:t>
            </a:r>
            <a:r>
              <a:rPr lang="zh-CN" altLang="en-US" sz="2800" dirty="0">
                <a:ea typeface="宋体" panose="02010600030101010101" pitchFamily="2" charset="-122"/>
              </a:rPr>
              <a:t>时钟周期</a:t>
            </a:r>
            <a:r>
              <a:rPr lang="en-US" altLang="zh-CN" sz="2800" dirty="0">
                <a:ea typeface="宋体" panose="02010600030101010101" pitchFamily="2" charset="-122"/>
              </a:rPr>
              <a:t>= 500ps, CPI = 1.2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相有相同的</a:t>
            </a:r>
            <a:r>
              <a:rPr lang="en-US" altLang="zh-CN" sz="2800" dirty="0">
                <a:ea typeface="宋体" panose="02010600030101010101" pitchFamily="2" charset="-122"/>
              </a:rPr>
              <a:t> ISA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对于</a:t>
            </a:r>
            <a:r>
              <a:rPr lang="zh-CN" altLang="en-US" sz="2800" dirty="0">
                <a:solidFill>
                  <a:srgbClr val="FF0000"/>
                </a:solidFill>
                <a:ea typeface="宋体" panose="02010600030101010101" pitchFamily="2" charset="-122"/>
              </a:rPr>
              <a:t>固定程序</a:t>
            </a:r>
            <a:r>
              <a:rPr lang="zh-CN" altLang="en-US" sz="2800" dirty="0">
                <a:ea typeface="宋体" panose="02010600030101010101" pitchFamily="2" charset="-122"/>
              </a:rPr>
              <a:t>，哪台机执行速度更快</a:t>
            </a:r>
            <a:r>
              <a:rPr lang="en-US" altLang="zh-CN" sz="2800" dirty="0">
                <a:ea typeface="宋体" panose="02010600030101010101" pitchFamily="2" charset="-122"/>
              </a:rPr>
              <a:t>?</a:t>
            </a:r>
            <a:r>
              <a:rPr lang="zh-CN" altLang="en-US" sz="2800" dirty="0">
                <a:ea typeface="宋体" panose="02010600030101010101" pitchFamily="2" charset="-122"/>
              </a:rPr>
              <a:t>快多少？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graphicFrame>
        <p:nvGraphicFramePr>
          <p:cNvPr id="88069" name="Object 4"/>
          <p:cNvGraphicFramePr>
            <a:graphicFrameLocks noChangeAspect="1"/>
          </p:cNvGraphicFramePr>
          <p:nvPr/>
        </p:nvGraphicFramePr>
        <p:xfrm>
          <a:off x="539750" y="3116263"/>
          <a:ext cx="63500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r:id="rId4" imgW="3175000" imgH="1524000" progId="Equation.3">
                  <p:embed/>
                </p:oleObj>
              </mc:Choice>
              <mc:Fallback>
                <p:oleObj r:id="rId4" imgW="3175000" imgH="15240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750" y="3116263"/>
                        <a:ext cx="6350000" cy="30480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0" name="AutoShape 5"/>
          <p:cNvSpPr/>
          <p:nvPr/>
        </p:nvSpPr>
        <p:spPr>
          <a:xfrm>
            <a:off x="7164388" y="3717925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48019"/>
              <a:gd name="adj4" fmla="val -5557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A</a:t>
            </a:r>
            <a:r>
              <a:rPr lang="zh-CN" altLang="en-US" sz="1800" dirty="0">
                <a:ea typeface="宋体" panose="02010600030101010101" pitchFamily="2" charset="-122"/>
              </a:rPr>
              <a:t>更快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88071" name="AutoShape 6"/>
          <p:cNvSpPr/>
          <p:nvPr/>
        </p:nvSpPr>
        <p:spPr>
          <a:xfrm>
            <a:off x="7164388" y="5518150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22468"/>
              <a:gd name="adj4" fmla="val -12940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A</a:t>
            </a:r>
            <a:r>
              <a:rPr lang="zh-CN" altLang="en-US" sz="1800" dirty="0">
                <a:ea typeface="宋体" panose="02010600030101010101" pitchFamily="2" charset="-122"/>
              </a:rPr>
              <a:t>是</a:t>
            </a:r>
            <a:r>
              <a:rPr lang="en-US" altLang="zh-CN" sz="1800" dirty="0">
                <a:ea typeface="宋体" panose="02010600030101010101" pitchFamily="2" charset="-122"/>
              </a:rPr>
              <a:t>B</a:t>
            </a:r>
            <a:r>
              <a:rPr lang="zh-CN" altLang="en-US" sz="1800" dirty="0">
                <a:ea typeface="宋体" panose="02010600030101010101" pitchFamily="2" charset="-122"/>
              </a:rPr>
              <a:t>是</a:t>
            </a:r>
            <a:r>
              <a:rPr lang="en-US" altLang="zh-CN" sz="1800" dirty="0">
                <a:ea typeface="宋体" panose="02010600030101010101" pitchFamily="2" charset="-122"/>
              </a:rPr>
              <a:t>1.2</a:t>
            </a:r>
            <a:r>
              <a:rPr lang="zh-CN" altLang="en-US" sz="1800" dirty="0">
                <a:ea typeface="宋体" panose="02010600030101010101" pitchFamily="2" charset="-122"/>
              </a:rPr>
              <a:t>倍快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49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9011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更复杂的</a:t>
            </a:r>
            <a:r>
              <a:rPr lang="en-US" altLang="zh-CN" dirty="0">
                <a:ea typeface="宋体" panose="02010600030101010101" pitchFamily="2" charset="-122"/>
              </a:rPr>
              <a:t>CPI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90116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228725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如果一指令序列有</a:t>
            </a:r>
            <a:r>
              <a:rPr lang="en-US" altLang="zh-CN" dirty="0">
                <a:ea typeface="宋体" panose="02010600030101010101" pitchFamily="2" charset="-122"/>
              </a:rPr>
              <a:t>n</a:t>
            </a:r>
            <a:r>
              <a:rPr lang="zh-CN" altLang="en-US" dirty="0">
                <a:ea typeface="宋体" panose="02010600030101010101" pitchFamily="2" charset="-122"/>
              </a:rPr>
              <a:t>种不同类型指令，各需不同的时钟周期数，那么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90117" name="Object 4"/>
          <p:cNvGraphicFramePr>
            <a:graphicFrameLocks noChangeAspect="1"/>
          </p:cNvGraphicFramePr>
          <p:nvPr/>
        </p:nvGraphicFramePr>
        <p:xfrm>
          <a:off x="2079625" y="2408238"/>
          <a:ext cx="5141913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r:id="rId4" imgW="2336800" imgH="444500" progId="Equation.3">
                  <p:embed/>
                </p:oleObj>
              </mc:Choice>
              <mc:Fallback>
                <p:oleObj r:id="rId4" imgW="2336800" imgH="4445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625" y="2408238"/>
                        <a:ext cx="5141913" cy="97631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Rectangle 5"/>
          <p:cNvSpPr/>
          <p:nvPr/>
        </p:nvSpPr>
        <p:spPr>
          <a:xfrm>
            <a:off x="1182688" y="3573463"/>
            <a:ext cx="7772400" cy="6477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dirty="0">
                <a:ea typeface="宋体" panose="02010600030101010101" pitchFamily="2" charset="-122"/>
              </a:rPr>
              <a:t>Weighted average CPI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90119" name="Object 6"/>
          <p:cNvGraphicFramePr>
            <a:graphicFrameLocks noChangeAspect="1"/>
          </p:cNvGraphicFramePr>
          <p:nvPr/>
        </p:nvGraphicFramePr>
        <p:xfrm>
          <a:off x="1008063" y="4265613"/>
          <a:ext cx="726598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r:id="rId6" imgW="3302000" imgH="457200" progId="Equation.3">
                  <p:embed/>
                </p:oleObj>
              </mc:Choice>
              <mc:Fallback>
                <p:oleObj r:id="rId6" imgW="3302000" imgH="4572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063" y="4265613"/>
                        <a:ext cx="7265987" cy="100488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0" name="AutoShape 7"/>
          <p:cNvSpPr/>
          <p:nvPr/>
        </p:nvSpPr>
        <p:spPr>
          <a:xfrm rot="5400000">
            <a:off x="6946900" y="4292600"/>
            <a:ext cx="215900" cy="2376488"/>
          </a:xfrm>
          <a:prstGeom prst="rightBrace">
            <a:avLst>
              <a:gd name="adj1" fmla="val 9172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dirty="0">
              <a:ea typeface="宋体" panose="02010600030101010101" pitchFamily="2" charset="-122"/>
            </a:endParaRPr>
          </a:p>
        </p:txBody>
      </p:sp>
      <p:sp>
        <p:nvSpPr>
          <p:cNvPr id="90121" name="Text Box 8"/>
          <p:cNvSpPr txBox="1"/>
          <p:nvPr/>
        </p:nvSpPr>
        <p:spPr>
          <a:xfrm>
            <a:off x="6483350" y="5649913"/>
            <a:ext cx="1108075" cy="36988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相对频率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539750" y="355600"/>
            <a:ext cx="8259763" cy="585788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en-US" altLang="zh-CN" sz="3200" dirty="0">
                <a:ea typeface="宋体" panose="02010600030101010101" pitchFamily="2" charset="-122"/>
              </a:rPr>
              <a:t>1.1.1 </a:t>
            </a:r>
            <a:r>
              <a:rPr lang="zh-CN" altLang="en-US" sz="3200" dirty="0">
                <a:ea typeface="宋体" panose="02010600030101010101" pitchFamily="2" charset="-122"/>
              </a:rPr>
              <a:t>计算机的类型（按应用分）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9750" y="1089025"/>
            <a:ext cx="8270875" cy="5111750"/>
          </a:xfrm>
          <a:ln/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超级计算机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Supercomputers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主用于高端科学和工程计算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代表了最高的计算能力，占市场比例小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嵌入式计算机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Embedded computers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：嵌入到其他设备中的计算机，一般运行预定义的一个或者一组应用程序。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隐藏作为系统的组件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功耗、成本和性能受限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16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50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9216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CPI </a:t>
            </a:r>
            <a:r>
              <a:rPr lang="zh-CN" altLang="en-US" dirty="0">
                <a:ea typeface="宋体" panose="02010600030101010101" pitchFamily="2" charset="-122"/>
              </a:rPr>
              <a:t>例子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92164" name="Rectangle 3"/>
          <p:cNvSpPr>
            <a:spLocks noGrp="1"/>
          </p:cNvSpPr>
          <p:nvPr>
            <p:ph idx="1"/>
          </p:nvPr>
        </p:nvSpPr>
        <p:spPr>
          <a:xfrm>
            <a:off x="541338" y="1017588"/>
            <a:ext cx="8423275" cy="1619250"/>
          </a:xfrm>
          <a:ln/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一个编译器设计者试图在两个代码序列间进行选择，已知</a:t>
            </a:r>
            <a:r>
              <a:rPr lang="en-US" altLang="zh-CN" sz="2800" dirty="0">
                <a:ea typeface="宋体" panose="02010600030101010101" pitchFamily="2" charset="-122"/>
              </a:rPr>
              <a:t>A, B, C</a:t>
            </a:r>
            <a:r>
              <a:rPr lang="zh-CN" altLang="en-US" sz="2800" dirty="0">
                <a:ea typeface="宋体" panose="02010600030101010101" pitchFamily="2" charset="-122"/>
              </a:rPr>
              <a:t>三类指令的</a:t>
            </a:r>
            <a:r>
              <a:rPr lang="en-US" altLang="zh-CN" sz="2800" dirty="0">
                <a:ea typeface="宋体" panose="02010600030101010101" pitchFamily="2" charset="-122"/>
              </a:rPr>
              <a:t>CPI</a:t>
            </a:r>
            <a:r>
              <a:rPr lang="zh-CN" altLang="en-US" sz="2800" dirty="0">
                <a:ea typeface="宋体" panose="02010600030101010101" pitchFamily="2" charset="-122"/>
              </a:rPr>
              <a:t>，以及对于某行高级语句语句的实现，两个代码序列所需的指令数量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graphicFrame>
        <p:nvGraphicFramePr>
          <p:cNvPr id="321576" name="Group 40"/>
          <p:cNvGraphicFramePr>
            <a:graphicFrameLocks noGrp="1"/>
          </p:cNvGraphicFramePr>
          <p:nvPr/>
        </p:nvGraphicFramePr>
        <p:xfrm>
          <a:off x="1931988" y="2482850"/>
          <a:ext cx="6600825" cy="1593850"/>
        </p:xfrm>
        <a:graphic>
          <a:graphicData uri="http://schemas.openxmlformats.org/drawingml/2006/table">
            <a:tbl>
              <a:tblPr/>
              <a:tblGrid>
                <a:gridCol w="27123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9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指令类型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CPI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代码序列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的指令数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IC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3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代码序列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2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的指令数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IC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2192" name="Rectangle 31"/>
          <p:cNvSpPr/>
          <p:nvPr/>
        </p:nvSpPr>
        <p:spPr>
          <a:xfrm>
            <a:off x="539750" y="4076700"/>
            <a:ext cx="4103688" cy="20891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zh-CN" altLang="en-US" sz="2800" dirty="0">
                <a:ea typeface="宋体" panose="02010600030101010101" pitchFamily="2" charset="-122"/>
              </a:rPr>
              <a:t>序列</a:t>
            </a:r>
            <a:r>
              <a:rPr lang="en-US" altLang="zh-CN" sz="2800" dirty="0">
                <a:ea typeface="宋体" panose="02010600030101010101" pitchFamily="2" charset="-122"/>
              </a:rPr>
              <a:t> 1:IC = 5</a:t>
            </a:r>
          </a:p>
          <a:p>
            <a:pPr marL="742950" lvl="1" indent="-285750" eaLnBrk="1" hangingPunct="1"/>
            <a:r>
              <a:rPr lang="en-US" altLang="zh-CN" sz="2400" dirty="0">
                <a:ea typeface="宋体" panose="02010600030101010101" pitchFamily="2" charset="-122"/>
              </a:rPr>
              <a:t>CPU</a:t>
            </a:r>
            <a:r>
              <a:rPr lang="zh-CN" altLang="en-US" sz="2400" dirty="0">
                <a:ea typeface="宋体" panose="02010600030101010101" pitchFamily="2" charset="-122"/>
              </a:rPr>
              <a:t>时钟周期数</a:t>
            </a:r>
            <a:r>
              <a:rPr lang="en-US" altLang="zh-CN" sz="2400" dirty="0">
                <a:ea typeface="宋体" panose="02010600030101010101" pitchFamily="2" charset="-122"/>
              </a:rPr>
              <a:t/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2×1 + 1×2 + 2×3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10</a:t>
            </a:r>
          </a:p>
          <a:p>
            <a:pPr marL="742950" lvl="1" indent="-285750" eaLnBrk="1" hangingPunct="1"/>
            <a:r>
              <a:rPr lang="zh-CN" altLang="en-US" sz="2400" dirty="0">
                <a:ea typeface="宋体" panose="02010600030101010101" pitchFamily="2" charset="-122"/>
              </a:rPr>
              <a:t>平均</a:t>
            </a:r>
            <a:r>
              <a:rPr lang="en-US" altLang="zh-CN" sz="2400" dirty="0">
                <a:ea typeface="宋体" panose="02010600030101010101" pitchFamily="2" charset="-122"/>
              </a:rPr>
              <a:t> CPI = 10/5 = 2.0</a:t>
            </a:r>
          </a:p>
        </p:txBody>
      </p:sp>
      <p:sp>
        <p:nvSpPr>
          <p:cNvPr id="92193" name="Rectangle 32"/>
          <p:cNvSpPr/>
          <p:nvPr/>
        </p:nvSpPr>
        <p:spPr>
          <a:xfrm>
            <a:off x="4787900" y="4076700"/>
            <a:ext cx="3887788" cy="20891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zh-CN" altLang="en-US" sz="2800" dirty="0">
                <a:ea typeface="宋体" panose="02010600030101010101" pitchFamily="2" charset="-122"/>
              </a:rPr>
              <a:t>序列</a:t>
            </a:r>
            <a:r>
              <a:rPr lang="en-US" altLang="zh-CN" sz="2800" dirty="0">
                <a:ea typeface="宋体" panose="02010600030101010101" pitchFamily="2" charset="-122"/>
              </a:rPr>
              <a:t> 2: IC = 6</a:t>
            </a:r>
          </a:p>
          <a:p>
            <a:pPr marL="742950" lvl="1" indent="-285750" eaLnBrk="1" hangingPunct="1"/>
            <a:r>
              <a:rPr lang="en-US" altLang="zh-CN" sz="2400" dirty="0">
                <a:ea typeface="宋体" panose="02010600030101010101" pitchFamily="2" charset="-122"/>
              </a:rPr>
              <a:t>CPU</a:t>
            </a:r>
            <a:r>
              <a:rPr lang="zh-CN" altLang="en-US" sz="2400" dirty="0">
                <a:ea typeface="宋体" panose="02010600030101010101" pitchFamily="2" charset="-122"/>
              </a:rPr>
              <a:t>时钟周期数</a:t>
            </a:r>
            <a:r>
              <a:rPr lang="en-US" altLang="zh-CN" sz="2400" dirty="0">
                <a:ea typeface="宋体" panose="02010600030101010101" pitchFamily="2" charset="-122"/>
              </a:rPr>
              <a:t/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4×1 + 1×2 + 1×3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9</a:t>
            </a:r>
          </a:p>
          <a:p>
            <a:pPr marL="742950" lvl="1" indent="-285750" eaLnBrk="1" hangingPunct="1"/>
            <a:r>
              <a:rPr lang="zh-CN" altLang="en-US" sz="2400" dirty="0">
                <a:ea typeface="宋体" panose="02010600030101010101" pitchFamily="2" charset="-122"/>
              </a:rPr>
              <a:t>平均</a:t>
            </a:r>
            <a:r>
              <a:rPr lang="en-US" altLang="zh-CN" sz="2400" dirty="0">
                <a:ea typeface="宋体" panose="02010600030101010101" pitchFamily="2" charset="-122"/>
              </a:rPr>
              <a:t> CPI = 9/6 = 1.5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51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9421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性能度量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94212" name="Rectangle 3"/>
          <p:cNvSpPr>
            <a:spLocks noGrp="1"/>
          </p:cNvSpPr>
          <p:nvPr>
            <p:ph idx="1"/>
          </p:nvPr>
        </p:nvSpPr>
        <p:spPr>
          <a:xfrm>
            <a:off x="571500" y="2476500"/>
            <a:ext cx="8270875" cy="2952750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程序的性能依赖于：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算法</a:t>
            </a:r>
            <a:r>
              <a:rPr lang="en-AU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影响指令数</a:t>
            </a:r>
            <a:r>
              <a:rPr lang="en-AU" altLang="zh-CN" dirty="0">
                <a:ea typeface="宋体" panose="02010600030101010101" pitchFamily="2" charset="-122"/>
              </a:rPr>
              <a:t>,</a:t>
            </a:r>
            <a:r>
              <a:rPr lang="zh-CN" altLang="en-US" dirty="0">
                <a:ea typeface="宋体" panose="02010600030101010101" pitchFamily="2" charset="-122"/>
              </a:rPr>
              <a:t>可能的</a:t>
            </a:r>
            <a:r>
              <a:rPr lang="en-AU" altLang="zh-CN" dirty="0">
                <a:ea typeface="宋体" panose="02010600030101010101" pitchFamily="2" charset="-122"/>
              </a:rPr>
              <a:t> CPI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编程语言</a:t>
            </a:r>
            <a:r>
              <a:rPr lang="en-AU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影响指令数</a:t>
            </a:r>
            <a:r>
              <a:rPr lang="en-AU" altLang="zh-CN" dirty="0">
                <a:ea typeface="宋体" panose="02010600030101010101" pitchFamily="2" charset="-122"/>
              </a:rPr>
              <a:t>, CPI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编译程序</a:t>
            </a:r>
            <a:r>
              <a:rPr lang="en-AU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影响指令数</a:t>
            </a:r>
            <a:r>
              <a:rPr lang="en-AU" altLang="zh-CN" dirty="0">
                <a:ea typeface="宋体" panose="02010600030101010101" pitchFamily="2" charset="-122"/>
              </a:rPr>
              <a:t>, CPI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指令集体系结构</a:t>
            </a:r>
            <a:r>
              <a:rPr lang="en-AU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影响指令数</a:t>
            </a:r>
            <a:r>
              <a:rPr lang="en-AU" altLang="zh-CN" dirty="0">
                <a:ea typeface="宋体" panose="02010600030101010101" pitchFamily="2" charset="-122"/>
              </a:rPr>
              <a:t>, CPI, </a:t>
            </a:r>
            <a:r>
              <a:rPr lang="zh-CN" altLang="en-US" dirty="0">
                <a:ea typeface="宋体" panose="02010600030101010101" pitchFamily="2" charset="-122"/>
              </a:rPr>
              <a:t>时钟频率</a:t>
            </a:r>
            <a:endParaRPr lang="en-AU" altLang="zh-CN" baseline="-25000" dirty="0">
              <a:ea typeface="宋体" panose="02010600030101010101" pitchFamily="2" charset="-122"/>
            </a:endParaRPr>
          </a:p>
        </p:txBody>
      </p:sp>
      <p:graphicFrame>
        <p:nvGraphicFramePr>
          <p:cNvPr id="94213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r:id="rId4" imgW="114300" imgH="215900" progId="Equation.3">
                  <p:embed/>
                </p:oleObj>
              </mc:Choice>
              <mc:Fallback>
                <p:oleObj r:id="rId4" imgW="114300" imgH="2159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4214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168400"/>
            <a:ext cx="8037513" cy="1071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38675" y="5381625"/>
            <a:ext cx="4230688" cy="5238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课后练习题：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P.37</a:t>
            </a: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1.5,1.9</a:t>
            </a: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课后练习（</a:t>
            </a:r>
            <a:r>
              <a:rPr lang="en-US" altLang="zh-CN" dirty="0">
                <a:ea typeface="宋体" panose="02010600030101010101" pitchFamily="2" charset="-122"/>
              </a:rPr>
              <a:t>P37 1.9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lang="en-US" altLang="zh-CN" dirty="0">
                <a:ea typeface="宋体" panose="02010600030101010101" pitchFamily="2" charset="-122"/>
              </a:rPr>
              <a:t>- </a:t>
            </a:r>
            <a:r>
              <a:rPr lang="zh-CN" altLang="en-US" dirty="0">
                <a:ea typeface="宋体" panose="02010600030101010101" pitchFamily="2" charset="-122"/>
              </a:rPr>
              <a:t>单核</a:t>
            </a:r>
          </a:p>
        </p:txBody>
      </p:sp>
      <p:graphicFrame>
        <p:nvGraphicFramePr>
          <p:cNvPr id="6" name="Group 40"/>
          <p:cNvGraphicFramePr>
            <a:graphicFrameLocks noGrp="1"/>
          </p:cNvGraphicFramePr>
          <p:nvPr/>
        </p:nvGraphicFramePr>
        <p:xfrm>
          <a:off x="719138" y="1125538"/>
          <a:ext cx="7705726" cy="1555756"/>
        </p:xfrm>
        <a:graphic>
          <a:graphicData uri="http://schemas.openxmlformats.org/drawingml/2006/table">
            <a:tbl>
              <a:tblPr/>
              <a:tblGrid>
                <a:gridCol w="10082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62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22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822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7620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类型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算数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分支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周期数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执行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时间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加速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8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CPI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zh-CN" sz="2000" b="1" dirty="0" smtClean="0"/>
                        <a:t>?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?</a:t>
                      </a: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?</a:t>
                      </a: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8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25.6E8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12.8E8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2.56E8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96290" name="文本框 6"/>
          <p:cNvSpPr txBox="1"/>
          <p:nvPr/>
        </p:nvSpPr>
        <p:spPr>
          <a:xfrm>
            <a:off x="684213" y="2781300"/>
            <a:ext cx="77755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ea typeface="宋体" panose="02010600030101010101" pitchFamily="2" charset="-122"/>
              </a:rPr>
              <a:t>时钟频率：</a:t>
            </a:r>
            <a:r>
              <a:rPr lang="en-US" altLang="zh-CN" sz="2000" b="1" dirty="0">
                <a:ea typeface="宋体" panose="02010600030101010101" pitchFamily="2" charset="-122"/>
              </a:rPr>
              <a:t>2GHz</a:t>
            </a:r>
          </a:p>
        </p:txBody>
      </p:sp>
      <p:sp>
        <p:nvSpPr>
          <p:cNvPr id="96291" name="文本框 4"/>
          <p:cNvSpPr txBox="1"/>
          <p:nvPr/>
        </p:nvSpPr>
        <p:spPr>
          <a:xfrm>
            <a:off x="696913" y="3181350"/>
            <a:ext cx="12112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606060"/>
                </a:solidFill>
                <a:ea typeface="宋体" panose="02010600030101010101" pitchFamily="2" charset="-122"/>
              </a:rPr>
              <a:t>指令数：</a:t>
            </a:r>
            <a:endParaRPr lang="en-US" altLang="zh-CN" sz="2000" b="1" dirty="0">
              <a:solidFill>
                <a:srgbClr val="606060"/>
              </a:solidFill>
              <a:ea typeface="宋体" panose="02010600030101010101" pitchFamily="2" charset="-122"/>
            </a:endParaRPr>
          </a:p>
        </p:txBody>
      </p:sp>
      <p:sp>
        <p:nvSpPr>
          <p:cNvPr id="96292" name="文本框 7"/>
          <p:cNvSpPr txBox="1"/>
          <p:nvPr/>
        </p:nvSpPr>
        <p:spPr>
          <a:xfrm>
            <a:off x="655638" y="3595688"/>
            <a:ext cx="77755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CPU</a:t>
            </a:r>
            <a:r>
              <a:rPr lang="zh-CN" altLang="en-US" sz="2000" b="1" dirty="0">
                <a:ea typeface="宋体" panose="02010600030101010101" pitchFamily="2" charset="-122"/>
              </a:rPr>
              <a:t>时钟周期数</a:t>
            </a:r>
            <a:r>
              <a:rPr lang="en-US" altLang="zh-CN" sz="2000" b="1" dirty="0"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96293" name="文本框 8"/>
          <p:cNvSpPr txBox="1"/>
          <p:nvPr/>
        </p:nvSpPr>
        <p:spPr>
          <a:xfrm>
            <a:off x="655638" y="4933950"/>
            <a:ext cx="1343025" cy="401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606060"/>
                </a:solidFill>
                <a:ea typeface="宋体" panose="02010600030101010101" pitchFamily="2" charset="-122"/>
              </a:rPr>
              <a:t>平均</a:t>
            </a:r>
            <a:r>
              <a:rPr lang="en-US" altLang="zh-CN" sz="2000" b="1" dirty="0">
                <a:solidFill>
                  <a:srgbClr val="606060"/>
                </a:solidFill>
                <a:ea typeface="宋体" panose="02010600030101010101" pitchFamily="2" charset="-122"/>
              </a:rPr>
              <a:t>CPI :</a:t>
            </a:r>
          </a:p>
        </p:txBody>
      </p:sp>
      <p:sp>
        <p:nvSpPr>
          <p:cNvPr id="96294" name="文本框 9"/>
          <p:cNvSpPr txBox="1"/>
          <p:nvPr/>
        </p:nvSpPr>
        <p:spPr>
          <a:xfrm>
            <a:off x="655638" y="5426075"/>
            <a:ext cx="7775575" cy="401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ea typeface="宋体" panose="02010600030101010101" pitchFamily="2" charset="-122"/>
              </a:rPr>
              <a:t>执行时间</a:t>
            </a:r>
            <a:r>
              <a:rPr lang="en-US" altLang="zh-CN" sz="2000" b="1" dirty="0"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96295" name="文本框 10"/>
          <p:cNvSpPr txBox="1"/>
          <p:nvPr/>
        </p:nvSpPr>
        <p:spPr>
          <a:xfrm>
            <a:off x="655638" y="5837238"/>
            <a:ext cx="15398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ea typeface="宋体" panose="02010600030101010101" pitchFamily="2" charset="-122"/>
              </a:rPr>
              <a:t>加速比</a:t>
            </a:r>
            <a:r>
              <a:rPr lang="en-US" altLang="zh-CN" sz="2000" b="1" dirty="0"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00338" y="3181350"/>
            <a:ext cx="577373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=25.6E8 + 12.8E8 + 2.56E8 = 40.96E8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00338" y="3611563"/>
            <a:ext cx="5659437" cy="1322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25.6E8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1 + 12.8E8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12 + 2.56E8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5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25.6E8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1 + 153.6E8 + 12.8E8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=192E8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=1.92E10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00338" y="4946650"/>
            <a:ext cx="57594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= 1.92E10/40.96E8 = 4.69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00338" y="5426075"/>
            <a:ext cx="5659437" cy="401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1.92E10 * 1/(2 * E9) = 9.6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03513" y="5873750"/>
            <a:ext cx="56562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9.6/9.6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课后练习（</a:t>
            </a:r>
            <a:r>
              <a:rPr lang="en-US" altLang="zh-CN" dirty="0">
                <a:ea typeface="宋体" panose="02010600030101010101" pitchFamily="2" charset="-122"/>
              </a:rPr>
              <a:t>P37 1.9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lang="en-US" altLang="zh-CN" dirty="0">
                <a:ea typeface="宋体" panose="02010600030101010101" pitchFamily="2" charset="-122"/>
              </a:rPr>
              <a:t>- </a:t>
            </a:r>
            <a:r>
              <a:rPr lang="zh-CN" altLang="en-US" dirty="0">
                <a:ea typeface="宋体" panose="02010600030101010101" pitchFamily="2" charset="-122"/>
              </a:rPr>
              <a:t>单核</a:t>
            </a:r>
          </a:p>
        </p:txBody>
      </p:sp>
      <p:graphicFrame>
        <p:nvGraphicFramePr>
          <p:cNvPr id="6" name="Group 40"/>
          <p:cNvGraphicFramePr>
            <a:graphicFrameLocks noGrp="1"/>
          </p:cNvGraphicFramePr>
          <p:nvPr/>
        </p:nvGraphicFramePr>
        <p:xfrm>
          <a:off x="719138" y="1125538"/>
          <a:ext cx="7705726" cy="1555756"/>
        </p:xfrm>
        <a:graphic>
          <a:graphicData uri="http://schemas.openxmlformats.org/drawingml/2006/table">
            <a:tbl>
              <a:tblPr/>
              <a:tblGrid>
                <a:gridCol w="10082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62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22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822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7620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类型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算数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分支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周期数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执行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时间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加速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8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CPI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zh-CN" sz="2000" b="1" dirty="0" smtClean="0"/>
                        <a:t>1.92E10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9.6s</a:t>
                      </a: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8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25.6E8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12.8E8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2.56E8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98338" name="文本框 6"/>
          <p:cNvSpPr txBox="1"/>
          <p:nvPr/>
        </p:nvSpPr>
        <p:spPr>
          <a:xfrm>
            <a:off x="684213" y="2781300"/>
            <a:ext cx="77755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ea typeface="宋体" panose="02010600030101010101" pitchFamily="2" charset="-122"/>
              </a:rPr>
              <a:t>时钟频率：</a:t>
            </a:r>
            <a:r>
              <a:rPr lang="en-US" altLang="zh-CN" sz="2000" b="1" dirty="0">
                <a:ea typeface="宋体" panose="02010600030101010101" pitchFamily="2" charset="-122"/>
              </a:rPr>
              <a:t>2GHz</a:t>
            </a:r>
          </a:p>
        </p:txBody>
      </p:sp>
      <p:sp>
        <p:nvSpPr>
          <p:cNvPr id="98339" name="文本框 4"/>
          <p:cNvSpPr txBox="1"/>
          <p:nvPr/>
        </p:nvSpPr>
        <p:spPr>
          <a:xfrm>
            <a:off x="696913" y="3181350"/>
            <a:ext cx="12112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606060"/>
                </a:solidFill>
                <a:ea typeface="宋体" panose="02010600030101010101" pitchFamily="2" charset="-122"/>
              </a:rPr>
              <a:t>指令数：</a:t>
            </a:r>
            <a:endParaRPr lang="en-US" altLang="zh-CN" sz="2000" b="1" dirty="0">
              <a:solidFill>
                <a:srgbClr val="606060"/>
              </a:solidFill>
              <a:ea typeface="宋体" panose="02010600030101010101" pitchFamily="2" charset="-122"/>
            </a:endParaRPr>
          </a:p>
        </p:txBody>
      </p:sp>
      <p:sp>
        <p:nvSpPr>
          <p:cNvPr id="98340" name="文本框 7"/>
          <p:cNvSpPr txBox="1"/>
          <p:nvPr/>
        </p:nvSpPr>
        <p:spPr>
          <a:xfrm>
            <a:off x="655638" y="3595688"/>
            <a:ext cx="77755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CPU</a:t>
            </a:r>
            <a:r>
              <a:rPr lang="zh-CN" altLang="en-US" sz="2000" b="1" dirty="0">
                <a:ea typeface="宋体" panose="02010600030101010101" pitchFamily="2" charset="-122"/>
              </a:rPr>
              <a:t>时钟周期数</a:t>
            </a:r>
            <a:r>
              <a:rPr lang="en-US" altLang="zh-CN" sz="2000" b="1" dirty="0"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98341" name="文本框 8"/>
          <p:cNvSpPr txBox="1"/>
          <p:nvPr/>
        </p:nvSpPr>
        <p:spPr>
          <a:xfrm>
            <a:off x="655638" y="4933950"/>
            <a:ext cx="1343025" cy="401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606060"/>
                </a:solidFill>
                <a:ea typeface="宋体" panose="02010600030101010101" pitchFamily="2" charset="-122"/>
              </a:rPr>
              <a:t>平均</a:t>
            </a:r>
            <a:r>
              <a:rPr lang="en-US" altLang="zh-CN" sz="2000" b="1" dirty="0">
                <a:solidFill>
                  <a:srgbClr val="606060"/>
                </a:solidFill>
                <a:ea typeface="宋体" panose="02010600030101010101" pitchFamily="2" charset="-122"/>
              </a:rPr>
              <a:t>CPI :</a:t>
            </a:r>
          </a:p>
        </p:txBody>
      </p:sp>
      <p:sp>
        <p:nvSpPr>
          <p:cNvPr id="98342" name="文本框 9"/>
          <p:cNvSpPr txBox="1"/>
          <p:nvPr/>
        </p:nvSpPr>
        <p:spPr>
          <a:xfrm>
            <a:off x="655638" y="5426075"/>
            <a:ext cx="7775575" cy="401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ea typeface="宋体" panose="02010600030101010101" pitchFamily="2" charset="-122"/>
              </a:rPr>
              <a:t>执行时间</a:t>
            </a:r>
            <a:r>
              <a:rPr lang="en-US" altLang="zh-CN" sz="2000" b="1" dirty="0"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98343" name="文本框 10"/>
          <p:cNvSpPr txBox="1"/>
          <p:nvPr/>
        </p:nvSpPr>
        <p:spPr>
          <a:xfrm>
            <a:off x="655638" y="5837238"/>
            <a:ext cx="15398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ea typeface="宋体" panose="02010600030101010101" pitchFamily="2" charset="-122"/>
              </a:rPr>
              <a:t>加速比</a:t>
            </a:r>
            <a:r>
              <a:rPr lang="en-US" altLang="zh-CN" sz="2000" b="1" dirty="0"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00338" y="3181350"/>
            <a:ext cx="577373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=25.6E8 + 12.8E8 + 2.56E8 = 40.96E8</a:t>
            </a:r>
          </a:p>
        </p:txBody>
      </p:sp>
      <p:sp>
        <p:nvSpPr>
          <p:cNvPr id="98345" name="文本框 12"/>
          <p:cNvSpPr txBox="1"/>
          <p:nvPr/>
        </p:nvSpPr>
        <p:spPr>
          <a:xfrm>
            <a:off x="2700338" y="3611563"/>
            <a:ext cx="5659437" cy="1322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25.6E8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1 + 12.8E8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12 + 2.56E8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5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25.6E8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1 + 153.6E8 + 12.8E8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=192E8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=1.92E10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00338" y="4946650"/>
            <a:ext cx="57594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= 1.92E10/40.96E8 = 4.69</a:t>
            </a:r>
          </a:p>
        </p:txBody>
      </p:sp>
      <p:sp>
        <p:nvSpPr>
          <p:cNvPr id="98347" name="文本框 14"/>
          <p:cNvSpPr txBox="1"/>
          <p:nvPr/>
        </p:nvSpPr>
        <p:spPr>
          <a:xfrm>
            <a:off x="2700338" y="5426075"/>
            <a:ext cx="5659437" cy="401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1.92E10 * 1/(2 * E9) = 9.6</a:t>
            </a:r>
          </a:p>
        </p:txBody>
      </p:sp>
      <p:sp>
        <p:nvSpPr>
          <p:cNvPr id="98348" name="文本框 15"/>
          <p:cNvSpPr txBox="1"/>
          <p:nvPr/>
        </p:nvSpPr>
        <p:spPr>
          <a:xfrm>
            <a:off x="2703513" y="5873750"/>
            <a:ext cx="56562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9.6/9.6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课后练习（</a:t>
            </a:r>
            <a:r>
              <a:rPr lang="en-US" altLang="zh-CN" dirty="0">
                <a:ea typeface="宋体" panose="02010600030101010101" pitchFamily="2" charset="-122"/>
              </a:rPr>
              <a:t>P37 1.9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双核</a:t>
            </a:r>
          </a:p>
        </p:txBody>
      </p:sp>
      <p:graphicFrame>
        <p:nvGraphicFramePr>
          <p:cNvPr id="6" name="Group 40"/>
          <p:cNvGraphicFramePr>
            <a:graphicFrameLocks noGrp="1"/>
          </p:cNvGraphicFramePr>
          <p:nvPr/>
        </p:nvGraphicFramePr>
        <p:xfrm>
          <a:off x="684213" y="3284538"/>
          <a:ext cx="7704136" cy="2319337"/>
        </p:xfrm>
        <a:graphic>
          <a:graphicData uri="http://schemas.openxmlformats.org/drawingml/2006/table">
            <a:tbl>
              <a:tblPr/>
              <a:tblGrid>
                <a:gridCol w="10081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3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81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81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1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81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1282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类型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算数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/(0.7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/(0.7</a:t>
                      </a:r>
                      <a:r>
                        <a:rPr kumimoji="0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*</a:t>
                      </a: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）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分支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周期数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执行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之间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加速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7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CPI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?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?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?</a:t>
                      </a: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70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#/(0.7 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#/(0.7 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#/1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70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18.3E8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9.14E8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2.56E8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47" marB="457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Group 40"/>
          <p:cNvGraphicFramePr>
            <a:graphicFrameLocks noGrp="1"/>
          </p:cNvGraphicFramePr>
          <p:nvPr/>
        </p:nvGraphicFramePr>
        <p:xfrm>
          <a:off x="719138" y="1196975"/>
          <a:ext cx="7705726" cy="1555756"/>
        </p:xfrm>
        <a:graphic>
          <a:graphicData uri="http://schemas.openxmlformats.org/drawingml/2006/table">
            <a:tbl>
              <a:tblPr/>
              <a:tblGrid>
                <a:gridCol w="10082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62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22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822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7620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类型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算数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分支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周期数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执行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时间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加速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8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CPI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zh-CN" sz="2000" b="1" dirty="0" smtClean="0"/>
                        <a:t>1.92E10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9.6s</a:t>
                      </a: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8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25.6E8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12.8E8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2.56E8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421" name="文本框 2"/>
          <p:cNvSpPr txBox="1"/>
          <p:nvPr/>
        </p:nvSpPr>
        <p:spPr>
          <a:xfrm>
            <a:off x="684213" y="2852738"/>
            <a:ext cx="759618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题意：算术指令，</a:t>
            </a:r>
            <a:r>
              <a:rPr lang="en-US" altLang="zh-CN" sz="1800" dirty="0">
                <a:ea typeface="宋体" panose="02010600030101010101" pitchFamily="2" charset="-122"/>
              </a:rPr>
              <a:t>L/S</a:t>
            </a:r>
            <a:r>
              <a:rPr lang="zh-CN" altLang="en-US" sz="1800" dirty="0">
                <a:ea typeface="宋体" panose="02010600030101010101" pitchFamily="2" charset="-122"/>
              </a:rPr>
              <a:t>指令为单核下相应数目除以</a:t>
            </a:r>
            <a:r>
              <a:rPr lang="en-US" altLang="zh-CN" sz="1800" dirty="0">
                <a:ea typeface="宋体" panose="02010600030101010101" pitchFamily="2" charset="-122"/>
              </a:rPr>
              <a:t>0.7*2,</a:t>
            </a:r>
            <a:r>
              <a:rPr lang="zh-CN" altLang="en-US" sz="1800" dirty="0">
                <a:ea typeface="宋体" panose="02010600030101010101" pitchFamily="2" charset="-122"/>
              </a:rPr>
              <a:t>分支指令数目不变</a:t>
            </a:r>
          </a:p>
        </p:txBody>
      </p:sp>
      <p:sp>
        <p:nvSpPr>
          <p:cNvPr id="100422" name="矩形 3"/>
          <p:cNvSpPr/>
          <p:nvPr/>
        </p:nvSpPr>
        <p:spPr>
          <a:xfrm>
            <a:off x="4445000" y="4005263"/>
            <a:ext cx="73818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/(1</a:t>
            </a: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</a:rPr>
              <a:t>）</a:t>
            </a:r>
            <a:endParaRPr lang="en-AU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课后练习（</a:t>
            </a:r>
            <a:r>
              <a:rPr lang="en-US" altLang="zh-CN" dirty="0">
                <a:ea typeface="宋体" panose="02010600030101010101" pitchFamily="2" charset="-122"/>
              </a:rPr>
              <a:t>P37 1.9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双核</a:t>
            </a:r>
          </a:p>
        </p:txBody>
      </p:sp>
      <p:sp>
        <p:nvSpPr>
          <p:cNvPr id="102403" name="文本框 6"/>
          <p:cNvSpPr txBox="1"/>
          <p:nvPr/>
        </p:nvSpPr>
        <p:spPr>
          <a:xfrm>
            <a:off x="468313" y="3435350"/>
            <a:ext cx="855027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ea typeface="宋体" panose="02010600030101010101" pitchFamily="2" charset="-122"/>
              </a:rPr>
              <a:t>时钟频率：</a:t>
            </a:r>
            <a:r>
              <a:rPr lang="en-US" altLang="zh-CN" sz="2000" b="1" dirty="0">
                <a:ea typeface="宋体" panose="02010600030101010101" pitchFamily="2" charset="-122"/>
              </a:rPr>
              <a:t>2GHz</a:t>
            </a:r>
          </a:p>
        </p:txBody>
      </p:sp>
      <p:graphicFrame>
        <p:nvGraphicFramePr>
          <p:cNvPr id="8" name="Group 40"/>
          <p:cNvGraphicFramePr>
            <a:graphicFrameLocks noGrp="1"/>
          </p:cNvGraphicFramePr>
          <p:nvPr/>
        </p:nvGraphicFramePr>
        <p:xfrm>
          <a:off x="539750" y="1111250"/>
          <a:ext cx="7704136" cy="2318041"/>
        </p:xfrm>
        <a:graphic>
          <a:graphicData uri="http://schemas.openxmlformats.org/drawingml/2006/table">
            <a:tbl>
              <a:tblPr/>
              <a:tblGrid>
                <a:gridCol w="10081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3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81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81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1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81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1274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类型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算数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/(0.7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/(0.7</a:t>
                      </a:r>
                      <a:r>
                        <a:rPr kumimoji="0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*</a:t>
                      </a: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）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分支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周期数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执行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之间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加速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CPI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?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?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?</a:t>
                      </a: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7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#/(0.7 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#/(0.7 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#/1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7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18.3E8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9.14E8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2.56E8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2439" name="文本框 8"/>
          <p:cNvSpPr txBox="1"/>
          <p:nvPr/>
        </p:nvSpPr>
        <p:spPr>
          <a:xfrm>
            <a:off x="468313" y="3835400"/>
            <a:ext cx="19431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606060"/>
                </a:solidFill>
                <a:ea typeface="宋体" panose="02010600030101010101" pitchFamily="2" charset="-122"/>
              </a:rPr>
              <a:t>指令数：</a:t>
            </a:r>
            <a:endParaRPr lang="en-US" altLang="zh-CN" sz="2000" dirty="0">
              <a:solidFill>
                <a:srgbClr val="606060"/>
              </a:solidFill>
              <a:ea typeface="宋体" panose="02010600030101010101" pitchFamily="2" charset="-122"/>
            </a:endParaRPr>
          </a:p>
        </p:txBody>
      </p:sp>
      <p:sp>
        <p:nvSpPr>
          <p:cNvPr id="102440" name="文本框 9"/>
          <p:cNvSpPr txBox="1"/>
          <p:nvPr/>
        </p:nvSpPr>
        <p:spPr>
          <a:xfrm>
            <a:off x="460375" y="4235450"/>
            <a:ext cx="23114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CPU</a:t>
            </a:r>
            <a:r>
              <a:rPr lang="zh-CN" altLang="en-US" sz="2000" b="1" dirty="0">
                <a:ea typeface="宋体" panose="02010600030101010101" pitchFamily="2" charset="-122"/>
              </a:rPr>
              <a:t>时钟周期数：</a:t>
            </a:r>
            <a:endParaRPr lang="en-US" altLang="zh-CN" sz="2000" b="1" dirty="0">
              <a:ea typeface="宋体" panose="02010600030101010101" pitchFamily="2" charset="-122"/>
            </a:endParaRPr>
          </a:p>
        </p:txBody>
      </p:sp>
      <p:sp>
        <p:nvSpPr>
          <p:cNvPr id="102441" name="文本框 10"/>
          <p:cNvSpPr txBox="1"/>
          <p:nvPr/>
        </p:nvSpPr>
        <p:spPr>
          <a:xfrm>
            <a:off x="393700" y="5445125"/>
            <a:ext cx="23066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606060"/>
                </a:solidFill>
                <a:ea typeface="宋体" panose="02010600030101010101" pitchFamily="2" charset="-122"/>
              </a:rPr>
              <a:t>平均</a:t>
            </a:r>
            <a:r>
              <a:rPr lang="en-US" altLang="zh-CN" sz="2000" b="1" dirty="0">
                <a:solidFill>
                  <a:srgbClr val="606060"/>
                </a:solidFill>
                <a:ea typeface="宋体" panose="02010600030101010101" pitchFamily="2" charset="-122"/>
              </a:rPr>
              <a:t>CPI</a:t>
            </a:r>
            <a:r>
              <a:rPr lang="zh-CN" altLang="en-US" sz="2000" b="1" dirty="0">
                <a:solidFill>
                  <a:srgbClr val="606060"/>
                </a:solidFill>
                <a:ea typeface="宋体" panose="02010600030101010101" pitchFamily="2" charset="-122"/>
              </a:rPr>
              <a:t>：</a:t>
            </a:r>
            <a:endParaRPr lang="en-US" altLang="zh-CN" sz="2000" b="1" dirty="0">
              <a:solidFill>
                <a:srgbClr val="606060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67013" y="3813175"/>
            <a:ext cx="58975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=18.3E8 + 9.14E8 + 2.56E8 = 30E8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00338" y="4248150"/>
            <a:ext cx="5616575" cy="13223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18.3E8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1 + 9.14E8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12 + 2.56E8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5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18.3E8 </a:t>
            </a:r>
            <a:r>
              <a:rPr lang="zh-CN" altLang="en-US" sz="2000" b="1" dirty="0">
                <a:ea typeface="宋体" panose="02010600030101010101" pitchFamily="2" charset="-122"/>
              </a:rPr>
              <a:t>*</a:t>
            </a:r>
            <a:r>
              <a:rPr lang="en-US" altLang="zh-CN" sz="2000" b="1" dirty="0">
                <a:ea typeface="宋体" panose="02010600030101010101" pitchFamily="2" charset="-122"/>
              </a:rPr>
              <a:t>1 + 109.68E8 + 12.8E8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=140.78E8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=1.41E10</a:t>
            </a:r>
          </a:p>
        </p:txBody>
      </p:sp>
      <p:sp>
        <p:nvSpPr>
          <p:cNvPr id="102444" name="文本框 13"/>
          <p:cNvSpPr txBox="1"/>
          <p:nvPr/>
        </p:nvSpPr>
        <p:spPr>
          <a:xfrm>
            <a:off x="393700" y="5919788"/>
            <a:ext cx="8550275" cy="401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ea typeface="宋体" panose="02010600030101010101" pitchFamily="2" charset="-122"/>
              </a:rPr>
              <a:t>执行时间 ：</a:t>
            </a:r>
            <a:r>
              <a:rPr lang="en-US" altLang="zh-CN" sz="2000" b="1" dirty="0">
                <a:ea typeface="宋体" panose="02010600030101010101" pitchFamily="2" charset="-122"/>
              </a:rPr>
              <a:t>                                                          </a:t>
            </a:r>
            <a:r>
              <a:rPr lang="zh-CN" altLang="en-US" sz="2000" b="1" dirty="0">
                <a:ea typeface="宋体" panose="02010600030101010101" pitchFamily="2" charset="-122"/>
              </a:rPr>
              <a:t>加速比：</a:t>
            </a:r>
            <a:endParaRPr lang="en-US" altLang="zh-CN" sz="2000" b="1" dirty="0"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92400" y="5507038"/>
            <a:ext cx="56245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= 1.41E10/30E8 = 4. 7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679700" y="5943600"/>
            <a:ext cx="3455988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1.41E10 * 1/(2 * E9)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7.05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23088" y="5907088"/>
            <a:ext cx="139382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=9.6 / 7.05</a:t>
            </a:r>
          </a:p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= 1.4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课后练习（</a:t>
            </a:r>
            <a:r>
              <a:rPr lang="en-US" altLang="zh-CN" dirty="0">
                <a:ea typeface="宋体" panose="02010600030101010101" pitchFamily="2" charset="-122"/>
              </a:rPr>
              <a:t>P37 1.9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</a:p>
        </p:txBody>
      </p:sp>
      <p:graphicFrame>
        <p:nvGraphicFramePr>
          <p:cNvPr id="5" name="Group 40"/>
          <p:cNvGraphicFramePr>
            <a:graphicFrameLocks noGrp="1"/>
          </p:cNvGraphicFramePr>
          <p:nvPr/>
        </p:nvGraphicFramePr>
        <p:xfrm>
          <a:off x="666750" y="3213100"/>
          <a:ext cx="7704136" cy="2318041"/>
        </p:xfrm>
        <a:graphic>
          <a:graphicData uri="http://schemas.openxmlformats.org/drawingml/2006/table">
            <a:tbl>
              <a:tblPr/>
              <a:tblGrid>
                <a:gridCol w="10081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3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81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47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6344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81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1274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类型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算数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/(0.7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/(0.7</a:t>
                      </a:r>
                      <a:r>
                        <a:rPr kumimoji="0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*</a:t>
                      </a: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r>
                        <a:rPr kumimoji="0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）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分支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周期数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执行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之间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加速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CPI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1.41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E10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4.7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</a:t>
                      </a: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7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#/(0.7 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#/(0.7 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#/1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7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18.3E8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9.14E8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2.56E8</a:t>
                      </a:r>
                      <a:endParaRPr kumimoji="0" lang="en-AU" altLang="zh-CN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9" marR="91439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Group 40"/>
          <p:cNvGraphicFramePr>
            <a:graphicFrameLocks noGrp="1"/>
          </p:cNvGraphicFramePr>
          <p:nvPr/>
        </p:nvGraphicFramePr>
        <p:xfrm>
          <a:off x="611188" y="1196975"/>
          <a:ext cx="7705726" cy="1555756"/>
        </p:xfrm>
        <a:graphic>
          <a:graphicData uri="http://schemas.openxmlformats.org/drawingml/2006/table">
            <a:tbl>
              <a:tblPr/>
              <a:tblGrid>
                <a:gridCol w="10082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62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22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24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822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7620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类型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算数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分支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周期数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执行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时间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加速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8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CPI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zh-CN" sz="2000" b="1" dirty="0" smtClean="0"/>
                        <a:t>1.92E10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9.6s</a:t>
                      </a: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AU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8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指令数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25.6E8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12.8E8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2.56E8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57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06499" name="Rectangle 2"/>
          <p:cNvSpPr>
            <a:spLocks noGrp="1"/>
          </p:cNvSpPr>
          <p:nvPr>
            <p:ph type="title"/>
          </p:nvPr>
        </p:nvSpPr>
        <p:spPr>
          <a:xfrm>
            <a:off x="498475" y="222250"/>
            <a:ext cx="8259763" cy="76200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功耗趋势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6500" name="Rectangle 3"/>
          <p:cNvSpPr>
            <a:spLocks noGrp="1"/>
          </p:cNvSpPr>
          <p:nvPr>
            <p:ph idx="1"/>
          </p:nvPr>
        </p:nvSpPr>
        <p:spPr>
          <a:xfrm>
            <a:off x="107950" y="4233863"/>
            <a:ext cx="9036050" cy="647700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基于</a:t>
            </a:r>
            <a:r>
              <a:rPr lang="en-US" altLang="zh-CN" sz="2800" dirty="0">
                <a:ea typeface="宋体" panose="02010600030101010101" pitchFamily="2" charset="-122"/>
              </a:rPr>
              <a:t> CMOS </a:t>
            </a:r>
            <a:r>
              <a:rPr lang="zh-CN" altLang="en-US" sz="2800" dirty="0">
                <a:ea typeface="宋体" panose="02010600030101010101" pitchFamily="2" charset="-122"/>
              </a:rPr>
              <a:t>集成电路技术的每个晶体管的功耗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106501" name="Text Box 4"/>
          <p:cNvSpPr txBox="1"/>
          <p:nvPr/>
        </p:nvSpPr>
        <p:spPr>
          <a:xfrm rot="5400000">
            <a:off x="8213725" y="974725"/>
            <a:ext cx="1493838" cy="3698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§1.7 </a:t>
            </a:r>
            <a:r>
              <a:rPr lang="zh-CN" altLang="en-US" sz="1800" dirty="0">
                <a:solidFill>
                  <a:schemeClr val="folHlink"/>
                </a:solidFill>
                <a:ea typeface="宋体" panose="02010600030101010101" pitchFamily="2" charset="-122"/>
              </a:rPr>
              <a:t>功耗墙</a:t>
            </a:r>
            <a:endParaRPr lang="en-US" altLang="zh-CN" sz="1800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06502" name="Object 6"/>
          <p:cNvGraphicFramePr>
            <a:graphicFrameLocks noChangeAspect="1"/>
          </p:cNvGraphicFramePr>
          <p:nvPr/>
        </p:nvGraphicFramePr>
        <p:xfrm>
          <a:off x="1547813" y="4776788"/>
          <a:ext cx="61563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r:id="rId4" imgW="2794000" imgH="406400" progId="Equation.3">
                  <p:embed/>
                </p:oleObj>
              </mc:Choice>
              <mc:Fallback>
                <p:oleObj r:id="rId4" imgW="2794000" imgH="4064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7813" y="4776788"/>
                        <a:ext cx="6156325" cy="8953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3" name="AutoShape 7"/>
          <p:cNvSpPr/>
          <p:nvPr/>
        </p:nvSpPr>
        <p:spPr>
          <a:xfrm>
            <a:off x="7740650" y="580548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3463"/>
              <a:gd name="adj4" fmla="val -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×</a:t>
            </a:r>
            <a:r>
              <a:rPr lang="en-AU" altLang="zh-CN" sz="1800" dirty="0">
                <a:ea typeface="宋体" panose="02010600030101010101" pitchFamily="2" charset="-122"/>
              </a:rPr>
              <a:t>1000</a:t>
            </a:r>
          </a:p>
        </p:txBody>
      </p:sp>
      <p:sp>
        <p:nvSpPr>
          <p:cNvPr id="106504" name="AutoShape 8"/>
          <p:cNvSpPr/>
          <p:nvPr/>
        </p:nvSpPr>
        <p:spPr>
          <a:xfrm>
            <a:off x="2051050" y="580548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4250"/>
              <a:gd name="adj4" fmla="val -2927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×</a:t>
            </a:r>
            <a:r>
              <a:rPr lang="en-AU" altLang="zh-CN" sz="1800" dirty="0"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106505" name="AutoShape 9"/>
          <p:cNvSpPr/>
          <p:nvPr/>
        </p:nvSpPr>
        <p:spPr>
          <a:xfrm>
            <a:off x="5867400" y="5805488"/>
            <a:ext cx="1223963" cy="403225"/>
          </a:xfrm>
          <a:prstGeom prst="borderCallout1">
            <a:avLst>
              <a:gd name="adj1" fmla="val 28347"/>
              <a:gd name="adj2" fmla="val -6227"/>
              <a:gd name="adj3" fmla="val -81495"/>
              <a:gd name="adj4" fmla="val -2775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5V → 1V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pic>
        <p:nvPicPr>
          <p:cNvPr id="106506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975" y="1458913"/>
            <a:ext cx="6694488" cy="2871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6507" name="TextBox 10"/>
          <p:cNvSpPr txBox="1"/>
          <p:nvPr/>
        </p:nvSpPr>
        <p:spPr>
          <a:xfrm>
            <a:off x="642938" y="1058863"/>
            <a:ext cx="56229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25</a:t>
            </a:r>
            <a:r>
              <a:rPr lang="zh-CN" altLang="en-US" sz="2000" b="1" dirty="0">
                <a:ea typeface="宋体" panose="02010600030101010101" pitchFamily="2" charset="-122"/>
              </a:rPr>
              <a:t>年间</a:t>
            </a:r>
            <a:r>
              <a:rPr lang="en-US" altLang="zh-CN" sz="2000" b="1" dirty="0">
                <a:ea typeface="宋体" panose="02010600030101010101" pitchFamily="2" charset="-122"/>
              </a:rPr>
              <a:t>Intel x86</a:t>
            </a:r>
            <a:r>
              <a:rPr lang="zh-CN" altLang="en-US" sz="2000" b="1" dirty="0">
                <a:ea typeface="宋体" panose="02010600030101010101" pitchFamily="2" charset="-122"/>
              </a:rPr>
              <a:t>八代微处理器的时钟频率和功耗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58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0854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降低功耗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08548" name="Rectangle 3"/>
          <p:cNvSpPr>
            <a:spLocks noGrp="1"/>
          </p:cNvSpPr>
          <p:nvPr>
            <p:ph idx="1"/>
          </p:nvPr>
        </p:nvSpPr>
        <p:spPr>
          <a:xfrm>
            <a:off x="471488" y="1052513"/>
            <a:ext cx="8466137" cy="1727200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假设开发一种新</a:t>
            </a:r>
            <a:r>
              <a:rPr lang="en-AU" altLang="zh-CN" dirty="0">
                <a:ea typeface="宋体" panose="02010600030101010101" pitchFamily="2" charset="-122"/>
              </a:rPr>
              <a:t> CPU </a:t>
            </a:r>
            <a:r>
              <a:rPr lang="zh-CN" altLang="en-US" dirty="0">
                <a:ea typeface="宋体" panose="02010600030101010101" pitchFamily="2" charset="-122"/>
              </a:rPr>
              <a:t>，其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负载电容是旧</a:t>
            </a:r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en-AU" altLang="zh-CN" dirty="0">
                <a:ea typeface="宋体" panose="02010600030101010101" pitchFamily="2" charset="-122"/>
              </a:rPr>
              <a:t>85% 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电压降低了</a:t>
            </a:r>
            <a:r>
              <a:rPr lang="en-AU" altLang="zh-CN" dirty="0">
                <a:ea typeface="宋体" panose="02010600030101010101" pitchFamily="2" charset="-122"/>
              </a:rPr>
              <a:t>15% </a:t>
            </a:r>
            <a:r>
              <a:rPr lang="zh-CN" altLang="en-US" dirty="0">
                <a:ea typeface="宋体" panose="02010600030101010101" pitchFamily="2" charset="-122"/>
              </a:rPr>
              <a:t>，频率也降低了</a:t>
            </a:r>
            <a:r>
              <a:rPr lang="en-AU" altLang="zh-CN" dirty="0">
                <a:ea typeface="宋体" panose="02010600030101010101" pitchFamily="2" charset="-122"/>
              </a:rPr>
              <a:t>15% </a:t>
            </a:r>
            <a:r>
              <a:rPr lang="zh-CN" altLang="en-US" dirty="0">
                <a:ea typeface="宋体" panose="02010600030101010101" pitchFamily="2" charset="-122"/>
              </a:rPr>
              <a:t>，则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108549" name="Object 4"/>
          <p:cNvGraphicFramePr>
            <a:graphicFrameLocks noChangeAspect="1"/>
          </p:cNvGraphicFramePr>
          <p:nvPr/>
        </p:nvGraphicFramePr>
        <p:xfrm>
          <a:off x="1187450" y="2924175"/>
          <a:ext cx="75612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r:id="rId4" imgW="3784600" imgH="469900" progId="Equation.3">
                  <p:embed/>
                </p:oleObj>
              </mc:Choice>
              <mc:Fallback>
                <p:oleObj r:id="rId4" imgW="3784600" imgH="4699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7450" y="2924175"/>
                        <a:ext cx="7561263" cy="939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0" name="Rectangle 5"/>
          <p:cNvSpPr/>
          <p:nvPr/>
        </p:nvSpPr>
        <p:spPr>
          <a:xfrm>
            <a:off x="684213" y="3933825"/>
            <a:ext cx="8270875" cy="21605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zh-CN" altLang="en-US" dirty="0">
                <a:ea typeface="宋体" panose="02010600030101010101" pitchFamily="2" charset="-122"/>
              </a:rPr>
              <a:t>功耗墙</a:t>
            </a:r>
            <a:endParaRPr lang="en-AU" altLang="zh-CN" dirty="0"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zh-CN" altLang="en-US" dirty="0">
                <a:ea typeface="宋体" panose="02010600030101010101" pitchFamily="2" charset="-122"/>
              </a:rPr>
              <a:t>我们不能进一步减少电压</a:t>
            </a:r>
            <a:endParaRPr lang="en-AU" altLang="zh-CN" dirty="0">
              <a:ea typeface="宋体" panose="02010600030101010101" pitchFamily="2" charset="-122"/>
            </a:endParaRPr>
          </a:p>
          <a:p>
            <a:pPr marL="742950" lvl="1" indent="-285750" eaLnBrk="1" hangingPunct="1"/>
            <a:r>
              <a:rPr lang="zh-CN" altLang="en-US" dirty="0">
                <a:ea typeface="宋体" panose="02010600030101010101" pitchFamily="2" charset="-122"/>
              </a:rPr>
              <a:t>我们不能再散发更多的热量</a:t>
            </a:r>
            <a:endParaRPr lang="en-AU" altLang="zh-CN" dirty="0">
              <a:ea typeface="宋体" panose="02010600030101010101" pitchFamily="2" charset="-122"/>
            </a:endParaRPr>
          </a:p>
          <a:p>
            <a:pPr marL="342900" lvl="0" indent="-342900" eaLnBrk="1" hangingPunct="1"/>
            <a:r>
              <a:rPr lang="zh-CN" altLang="en-US" dirty="0">
                <a:ea typeface="宋体" panose="02010600030101010101" pitchFamily="2" charset="-122"/>
              </a:rPr>
              <a:t>我们还能怎样提高性能？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10325" y="5334000"/>
            <a:ext cx="2338388" cy="8302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请课后完成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P.37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1.8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2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59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1059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单核处理器的性能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0596" name="Text Box 4"/>
          <p:cNvSpPr txBox="1"/>
          <p:nvPr/>
        </p:nvSpPr>
        <p:spPr>
          <a:xfrm rot="5400000">
            <a:off x="6648450" y="2611438"/>
            <a:ext cx="4622800" cy="36988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§1.8 </a:t>
            </a:r>
            <a:r>
              <a:rPr lang="zh-CN" altLang="en-US" sz="1800" dirty="0">
                <a:solidFill>
                  <a:schemeClr val="folHlink"/>
                </a:solidFill>
                <a:ea typeface="宋体" panose="02010600030101010101" pitchFamily="2" charset="-122"/>
              </a:rPr>
              <a:t>沧海巨变</a:t>
            </a: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: </a:t>
            </a:r>
            <a:r>
              <a:rPr lang="zh-CN" altLang="en-US" sz="1800" dirty="0">
                <a:solidFill>
                  <a:schemeClr val="folHlink"/>
                </a:solidFill>
                <a:ea typeface="宋体" panose="02010600030101010101" pitchFamily="2" charset="-122"/>
              </a:rPr>
              <a:t>从单处理器向多处理器转变</a:t>
            </a:r>
            <a:endParaRPr lang="en-US" altLang="zh-CN" sz="1800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pic>
        <p:nvPicPr>
          <p:cNvPr id="11059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077913"/>
            <a:ext cx="7632700" cy="4375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0598" name="AutoShape 7"/>
          <p:cNvSpPr/>
          <p:nvPr/>
        </p:nvSpPr>
        <p:spPr>
          <a:xfrm>
            <a:off x="2411413" y="5532438"/>
            <a:ext cx="4608512" cy="849312"/>
          </a:xfrm>
          <a:prstGeom prst="borderCallout1">
            <a:avLst>
              <a:gd name="adj1" fmla="val -1662"/>
              <a:gd name="adj2" fmla="val 49847"/>
              <a:gd name="adj3" fmla="val -145963"/>
              <a:gd name="adj4" fmla="val 3545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受到功耗、指令级并行程度和存储器长延迟时间的限制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6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4339" name="Rectangle 2"/>
          <p:cNvSpPr>
            <a:spLocks noGrp="1"/>
          </p:cNvSpPr>
          <p:nvPr>
            <p:ph type="title"/>
          </p:nvPr>
        </p:nvSpPr>
        <p:spPr>
          <a:xfrm>
            <a:off x="539750" y="323850"/>
            <a:ext cx="8404225" cy="58420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1.1.2 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时代</a:t>
            </a:r>
            <a:endParaRPr lang="en-AU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34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1052513"/>
            <a:ext cx="7212013" cy="5118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60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1264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多处理器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12644" name="Rectangle 3"/>
          <p:cNvSpPr>
            <a:spLocks noGrp="1"/>
          </p:cNvSpPr>
          <p:nvPr>
            <p:ph idx="1"/>
          </p:nvPr>
        </p:nvSpPr>
        <p:spPr>
          <a:xfrm>
            <a:off x="539750" y="1089025"/>
            <a:ext cx="8270875" cy="5111750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多核微处理器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每个芯片中有多个处理器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需要显式并行程序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与指令级并行的比较</a:t>
            </a:r>
            <a:endParaRPr lang="en-AU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硬件一次执行多条指令</a:t>
            </a:r>
            <a:endParaRPr lang="en-AU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为程序员提供编程接口，以隐藏底层细节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程序员编写显式并行程序难</a:t>
            </a:r>
            <a:endParaRPr lang="en-AU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并行编程以提高性能为目的，增加编程难度</a:t>
            </a:r>
            <a:endParaRPr lang="en-AU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要解决任务调度、负载均衡问题</a:t>
            </a:r>
            <a:endParaRPr lang="en-AU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优化通信与同步问题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61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14691" name="Rectangle 2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SPEC CPU </a:t>
            </a:r>
            <a:r>
              <a:rPr lang="zh-CN" altLang="en-US" dirty="0">
                <a:ea typeface="宋体" panose="02010600030101010101" pitchFamily="2" charset="-122"/>
              </a:rPr>
              <a:t>基准测试程序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14692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3887787"/>
          </a:xfrm>
          <a:ln/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用于度量计算机性能的程序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使用典型的实际工作负载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标准性能评估组织</a:t>
            </a:r>
            <a:r>
              <a:rPr lang="en-US" altLang="zh-CN" sz="2800" dirty="0">
                <a:ea typeface="宋体" panose="02010600030101010101" pitchFamily="2" charset="-122"/>
              </a:rPr>
              <a:t> (SPEC)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开发面向</a:t>
            </a:r>
            <a:r>
              <a:rPr lang="en-US" altLang="zh-CN" sz="2400" dirty="0">
                <a:ea typeface="宋体" panose="02010600030101010101" pitchFamily="2" charset="-122"/>
              </a:rPr>
              <a:t>CPU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ea typeface="宋体" panose="02010600030101010101" pitchFamily="2" charset="-122"/>
              </a:rPr>
              <a:t> I/O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ea typeface="宋体" panose="02010600030101010101" pitchFamily="2" charset="-122"/>
              </a:rPr>
              <a:t> Web</a:t>
            </a:r>
            <a:r>
              <a:rPr lang="zh-CN" altLang="en-US" sz="2400" dirty="0"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ea typeface="宋体" panose="02010600030101010101" pitchFamily="2" charset="-122"/>
              </a:rPr>
              <a:t> …</a:t>
            </a:r>
            <a:r>
              <a:rPr lang="zh-CN" altLang="en-US" sz="2400" dirty="0">
                <a:ea typeface="宋体" panose="02010600030101010101" pitchFamily="2" charset="-122"/>
              </a:rPr>
              <a:t>等的基准测试程序集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SPEC CPU2006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基准测试程序的执行时间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可忽视的</a:t>
            </a:r>
            <a:r>
              <a:rPr lang="en-US" altLang="zh-CN" sz="2000" dirty="0">
                <a:ea typeface="宋体" panose="02010600030101010101" pitchFamily="2" charset="-122"/>
              </a:rPr>
              <a:t>I/O</a:t>
            </a:r>
            <a:r>
              <a:rPr lang="zh-CN" altLang="en-US" sz="2000" dirty="0">
                <a:ea typeface="宋体" panose="02010600030101010101" pitchFamily="2" charset="-122"/>
              </a:rPr>
              <a:t>操作，集中评估</a:t>
            </a:r>
            <a:r>
              <a:rPr lang="en-US" altLang="zh-CN" sz="2000" dirty="0">
                <a:ea typeface="宋体" panose="02010600030101010101" pitchFamily="2" charset="-122"/>
              </a:rPr>
              <a:t>CPU</a:t>
            </a:r>
            <a:r>
              <a:rPr lang="zh-CN" altLang="en-US" sz="2000" dirty="0">
                <a:ea typeface="宋体" panose="02010600030101010101" pitchFamily="2" charset="-122"/>
              </a:rPr>
              <a:t>性能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相对于参考机进行标准化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dirty="0">
                <a:ea typeface="宋体" panose="02010600030101010101" pitchFamily="2" charset="-122"/>
              </a:rPr>
              <a:t>总结为性能比值的几何平均数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CINT2006 (integer) and CFP2006 (floating-point)</a:t>
            </a:r>
          </a:p>
        </p:txBody>
      </p:sp>
      <p:graphicFrame>
        <p:nvGraphicFramePr>
          <p:cNvPr id="114693" name="Object 5"/>
          <p:cNvGraphicFramePr>
            <a:graphicFrameLocks noChangeAspect="1"/>
          </p:cNvGraphicFramePr>
          <p:nvPr/>
        </p:nvGraphicFramePr>
        <p:xfrm>
          <a:off x="3141663" y="5157788"/>
          <a:ext cx="2598737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r:id="rId4" imgW="1180465" imgH="482600" progId="Equation.3">
                  <p:embed/>
                </p:oleObj>
              </mc:Choice>
              <mc:Fallback>
                <p:oleObj r:id="rId4" imgW="1180465" imgH="4826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1663" y="5157788"/>
                        <a:ext cx="2598737" cy="10620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4" name="圆角矩形标注 5"/>
          <p:cNvSpPr/>
          <p:nvPr/>
        </p:nvSpPr>
        <p:spPr>
          <a:xfrm>
            <a:off x="785813" y="5214938"/>
            <a:ext cx="1428750" cy="714375"/>
          </a:xfrm>
          <a:prstGeom prst="wedgeRoundRectCallout">
            <a:avLst>
              <a:gd name="adj1" fmla="val 48560"/>
              <a:gd name="adj2" fmla="val -89162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12</a:t>
            </a:r>
            <a:r>
              <a:rPr lang="zh-CN" altLang="en-US" sz="1800" dirty="0">
                <a:ea typeface="宋体" panose="02010600030101010101" pitchFamily="2" charset="-122"/>
              </a:rPr>
              <a:t>个整数基准程序集</a:t>
            </a:r>
          </a:p>
        </p:txBody>
      </p:sp>
      <p:sp>
        <p:nvSpPr>
          <p:cNvPr id="114695" name="圆角矩形标注 6"/>
          <p:cNvSpPr/>
          <p:nvPr/>
        </p:nvSpPr>
        <p:spPr>
          <a:xfrm>
            <a:off x="6572250" y="5143500"/>
            <a:ext cx="1571625" cy="714375"/>
          </a:xfrm>
          <a:prstGeom prst="wedgeRoundRectCallout">
            <a:avLst>
              <a:gd name="adj1" fmla="val -23125"/>
              <a:gd name="adj2" fmla="val -65500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17</a:t>
            </a:r>
            <a:r>
              <a:rPr lang="zh-CN" altLang="en-US" sz="1800" dirty="0">
                <a:ea typeface="宋体" panose="02010600030101010101" pitchFamily="2" charset="-122"/>
              </a:rPr>
              <a:t>个浮点数基准程序集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2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62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16739" name="Rectangle 4"/>
          <p:cNvSpPr>
            <a:spLocks noGrp="1"/>
          </p:cNvSpPr>
          <p:nvPr>
            <p:ph type="title"/>
          </p:nvPr>
        </p:nvSpPr>
        <p:spPr>
          <a:xfrm>
            <a:off x="684213" y="446088"/>
            <a:ext cx="8259762" cy="461962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AU" altLang="zh-CN" sz="2400" dirty="0">
                <a:ea typeface="宋体" panose="02010600030101010101" pitchFamily="2" charset="-122"/>
              </a:rPr>
              <a:t>CINT2006</a:t>
            </a:r>
            <a:r>
              <a:rPr lang="zh-CN" altLang="en-US" sz="2400" dirty="0">
                <a:ea typeface="宋体" panose="02010600030101010101" pitchFamily="2" charset="-122"/>
              </a:rPr>
              <a:t>基准程序在</a:t>
            </a:r>
            <a:r>
              <a:rPr lang="en-AU" altLang="zh-CN" sz="2400" dirty="0">
                <a:ea typeface="宋体" panose="02010600030101010101" pitchFamily="2" charset="-122"/>
              </a:rPr>
              <a:t> Intel Core i7 920</a:t>
            </a:r>
            <a:r>
              <a:rPr lang="zh-CN" altLang="en-US" sz="2400" dirty="0">
                <a:ea typeface="宋体" panose="02010600030101010101" pitchFamily="2" charset="-122"/>
              </a:rPr>
              <a:t>上的运行结果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pic>
        <p:nvPicPr>
          <p:cNvPr id="11674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1447800"/>
            <a:ext cx="8305800" cy="3981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741" name="矩形标注 4"/>
          <p:cNvSpPr/>
          <p:nvPr/>
        </p:nvSpPr>
        <p:spPr>
          <a:xfrm>
            <a:off x="5357813" y="5715000"/>
            <a:ext cx="3500437" cy="642938"/>
          </a:xfrm>
          <a:prstGeom prst="wedgeRectCallout">
            <a:avLst>
              <a:gd name="adj1" fmla="val 31722"/>
              <a:gd name="adj2" fmla="val -11642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ea typeface="宋体" panose="02010600030101010101" pitchFamily="2" charset="-122"/>
              </a:rPr>
              <a:t>被测计算机的执行时间除以一个参考处理机的执行时间</a:t>
            </a:r>
          </a:p>
        </p:txBody>
      </p:sp>
      <p:sp>
        <p:nvSpPr>
          <p:cNvPr id="116742" name="矩形 5"/>
          <p:cNvSpPr/>
          <p:nvPr/>
        </p:nvSpPr>
        <p:spPr>
          <a:xfrm>
            <a:off x="4143375" y="1214438"/>
            <a:ext cx="785813" cy="43576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116743" name="矩形 6"/>
          <p:cNvSpPr/>
          <p:nvPr/>
        </p:nvSpPr>
        <p:spPr>
          <a:xfrm>
            <a:off x="8001000" y="1143000"/>
            <a:ext cx="928688" cy="43576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63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18787" name="Rectangle 2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AU" altLang="zh-CN" dirty="0">
                <a:ea typeface="宋体" panose="02010600030101010101" pitchFamily="2" charset="-122"/>
              </a:rPr>
              <a:t>SPEC </a:t>
            </a:r>
            <a:r>
              <a:rPr lang="zh-CN" altLang="en-US" dirty="0">
                <a:ea typeface="宋体" panose="02010600030101010101" pitchFamily="2" charset="-122"/>
              </a:rPr>
              <a:t>功耗基准测试程序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18788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447925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不同负载水平下的服务器功耗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性能</a:t>
            </a:r>
            <a:r>
              <a:rPr lang="en-AU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每秒完成的操作次数</a:t>
            </a:r>
            <a:r>
              <a:rPr lang="en-AU" altLang="zh-CN" dirty="0">
                <a:ea typeface="宋体" panose="02010600030101010101" pitchFamily="2" charset="-122"/>
              </a:rPr>
              <a:t>ssj_ops/sec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功耗</a:t>
            </a:r>
            <a:r>
              <a:rPr lang="en-AU" altLang="zh-CN" dirty="0">
                <a:ea typeface="宋体" panose="02010600030101010101" pitchFamily="2" charset="-122"/>
              </a:rPr>
              <a:t>: Watts (Joules/sec)</a:t>
            </a:r>
          </a:p>
        </p:txBody>
      </p:sp>
      <p:graphicFrame>
        <p:nvGraphicFramePr>
          <p:cNvPr id="118789" name="Object 4"/>
          <p:cNvGraphicFramePr>
            <a:graphicFrameLocks noChangeAspect="1"/>
          </p:cNvGraphicFramePr>
          <p:nvPr/>
        </p:nvGraphicFramePr>
        <p:xfrm>
          <a:off x="1116013" y="3500438"/>
          <a:ext cx="72882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r:id="rId4" imgW="3644900" imgH="457200" progId="Equation.3">
                  <p:embed/>
                </p:oleObj>
              </mc:Choice>
              <mc:Fallback>
                <p:oleObj r:id="rId4" imgW="3644900" imgH="4572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6013" y="3500438"/>
                        <a:ext cx="7288212" cy="9144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2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64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20835" name="Rectangle 2"/>
          <p:cNvSpPr>
            <a:spLocks noGrp="1"/>
          </p:cNvSpPr>
          <p:nvPr>
            <p:ph type="title"/>
          </p:nvPr>
        </p:nvSpPr>
        <p:spPr>
          <a:xfrm>
            <a:off x="684213" y="446088"/>
            <a:ext cx="8259762" cy="461962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AU" altLang="zh-CN" sz="2400" dirty="0">
                <a:ea typeface="宋体" panose="02010600030101010101" pitchFamily="2" charset="-122"/>
              </a:rPr>
              <a:t>SPECpower_ssj2008 </a:t>
            </a:r>
            <a:r>
              <a:rPr lang="zh-CN" altLang="en-US" sz="2400" dirty="0">
                <a:ea typeface="宋体" panose="02010600030101010101" pitchFamily="2" charset="-122"/>
              </a:rPr>
              <a:t>在</a:t>
            </a:r>
            <a:r>
              <a:rPr lang="en-AU" altLang="zh-CN" sz="2400" dirty="0">
                <a:ea typeface="宋体" panose="02010600030101010101" pitchFamily="2" charset="-122"/>
              </a:rPr>
              <a:t>Xeon X5650</a:t>
            </a:r>
            <a:r>
              <a:rPr lang="zh-CN" altLang="en-US" sz="2400" dirty="0">
                <a:ea typeface="宋体" panose="02010600030101010101" pitchFamily="2" charset="-122"/>
              </a:rPr>
              <a:t>服务器上的运行结果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pic>
        <p:nvPicPr>
          <p:cNvPr id="120836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238250"/>
            <a:ext cx="7581900" cy="438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65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2288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陷阱</a:t>
            </a:r>
            <a:r>
              <a:rPr lang="en-US" altLang="zh-CN" dirty="0">
                <a:ea typeface="宋体" panose="02010600030101010101" pitchFamily="2" charset="-122"/>
              </a:rPr>
              <a:t>: Amdahl</a:t>
            </a:r>
            <a:r>
              <a:rPr lang="zh-CN" altLang="en-US" dirty="0">
                <a:ea typeface="宋体" panose="02010600030101010101" pitchFamily="2" charset="-122"/>
              </a:rPr>
              <a:t>定律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22884" name="Rectangle 3"/>
          <p:cNvSpPr>
            <a:spLocks noGrp="1"/>
          </p:cNvSpPr>
          <p:nvPr>
            <p:ph idx="1"/>
          </p:nvPr>
        </p:nvSpPr>
        <p:spPr>
          <a:xfrm>
            <a:off x="684213" y="1125538"/>
            <a:ext cx="7991475" cy="1017587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在改进计算机的某个方面时期望总性能的提高与改进大小成正比。</a:t>
            </a:r>
            <a:endParaRPr lang="en-US" altLang="zh-CN" sz="2800" dirty="0"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122885" name="Text Box 4"/>
          <p:cNvSpPr txBox="1"/>
          <p:nvPr/>
        </p:nvSpPr>
        <p:spPr>
          <a:xfrm rot="5400000">
            <a:off x="7920038" y="1279525"/>
            <a:ext cx="2081212" cy="3698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§1.10 </a:t>
            </a:r>
            <a:r>
              <a:rPr lang="zh-CN" altLang="en-US" sz="1800" dirty="0">
                <a:solidFill>
                  <a:schemeClr val="folHlink"/>
                </a:solidFill>
                <a:ea typeface="宋体" panose="02010600030101010101" pitchFamily="2" charset="-122"/>
              </a:rPr>
              <a:t>谬误与陷阱</a:t>
            </a:r>
            <a:endParaRPr lang="en-US" altLang="zh-CN" sz="1800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22886" name="Object 5"/>
          <p:cNvGraphicFramePr>
            <a:graphicFrameLocks noChangeAspect="1"/>
          </p:cNvGraphicFramePr>
          <p:nvPr/>
        </p:nvGraphicFramePr>
        <p:xfrm>
          <a:off x="3059113" y="4795838"/>
          <a:ext cx="17287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r:id="rId4" imgW="862965" imgH="393700" progId="Equation.3">
                  <p:embed/>
                </p:oleObj>
              </mc:Choice>
              <mc:Fallback>
                <p:oleObj r:id="rId4" imgW="862965" imgH="3937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9113" y="4795838"/>
                        <a:ext cx="1728787" cy="788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7" name="Rectangle 6"/>
          <p:cNvSpPr/>
          <p:nvPr/>
        </p:nvSpPr>
        <p:spPr>
          <a:xfrm>
            <a:off x="4787900" y="4941888"/>
            <a:ext cx="3455988" cy="5762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742950" lvl="1" indent="-285750" eaLnBrk="1" hangingPunct="1"/>
            <a:r>
              <a:rPr lang="zh-CN" altLang="en-US" sz="2400" dirty="0">
                <a:ea typeface="宋体" panose="02010600030101010101" pitchFamily="2" charset="-122"/>
              </a:rPr>
              <a:t>不可能</a:t>
            </a:r>
            <a:r>
              <a:rPr lang="en-US" altLang="zh-CN" sz="2400" dirty="0">
                <a:ea typeface="宋体" panose="02010600030101010101" pitchFamily="2" charset="-122"/>
              </a:rPr>
              <a:t>!</a:t>
            </a:r>
          </a:p>
        </p:txBody>
      </p:sp>
      <p:graphicFrame>
        <p:nvGraphicFramePr>
          <p:cNvPr id="122888" name="Object 7"/>
          <p:cNvGraphicFramePr>
            <a:graphicFrameLocks noChangeAspect="1"/>
          </p:cNvGraphicFramePr>
          <p:nvPr/>
        </p:nvGraphicFramePr>
        <p:xfrm>
          <a:off x="463550" y="2339975"/>
          <a:ext cx="7780338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r:id="rId6" imgW="3886200" imgH="419100" progId="Equation.3">
                  <p:embed/>
                </p:oleObj>
              </mc:Choice>
              <mc:Fallback>
                <p:oleObj r:id="rId6" imgW="3886200" imgH="4191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550" y="2339975"/>
                        <a:ext cx="7780338" cy="83978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9" name="Rectangle 8"/>
          <p:cNvSpPr/>
          <p:nvPr/>
        </p:nvSpPr>
        <p:spPr>
          <a:xfrm>
            <a:off x="684213" y="3500438"/>
            <a:ext cx="7991475" cy="13684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zh-CN" altLang="en-US" sz="2800" dirty="0">
                <a:ea typeface="宋体" panose="02010600030101010101" pitchFamily="2" charset="-122"/>
                <a:sym typeface="Wingdings" panose="05000000000000000000" pitchFamily="2" charset="2"/>
              </a:rPr>
              <a:t>例子</a:t>
            </a:r>
            <a:r>
              <a:rPr lang="en-US" altLang="zh-CN" sz="2800" dirty="0">
                <a:ea typeface="宋体" panose="02010600030101010101" pitchFamily="2" charset="-122"/>
                <a:sym typeface="Wingdings" panose="05000000000000000000" pitchFamily="2" charset="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  <a:sym typeface="Wingdings" panose="05000000000000000000" pitchFamily="2" charset="2"/>
              </a:rPr>
              <a:t>一个程序运行需</a:t>
            </a:r>
            <a:r>
              <a:rPr lang="en-US" altLang="zh-CN" sz="2800" dirty="0">
                <a:ea typeface="宋体" panose="02010600030101010101" pitchFamily="2" charset="-122"/>
                <a:sym typeface="Wingdings" panose="05000000000000000000" pitchFamily="2" charset="2"/>
              </a:rPr>
              <a:t>100</a:t>
            </a:r>
            <a:r>
              <a:rPr lang="zh-CN" altLang="en-US" sz="2800" dirty="0">
                <a:ea typeface="宋体" panose="02010600030101010101" pitchFamily="2" charset="-122"/>
                <a:sym typeface="Wingdings" panose="05000000000000000000" pitchFamily="2" charset="2"/>
              </a:rPr>
              <a:t>秒，乘法操作占</a:t>
            </a:r>
            <a:r>
              <a:rPr lang="en-US" altLang="zh-CN" sz="2800" dirty="0">
                <a:ea typeface="宋体" panose="02010600030101010101" pitchFamily="2" charset="-122"/>
                <a:sym typeface="Wingdings" panose="05000000000000000000" pitchFamily="2" charset="2"/>
              </a:rPr>
              <a:t>80</a:t>
            </a:r>
            <a:r>
              <a:rPr lang="zh-CN" altLang="en-US" sz="2800" dirty="0">
                <a:ea typeface="宋体" panose="02010600030101010101" pitchFamily="2" charset="-122"/>
                <a:sym typeface="Wingdings" panose="05000000000000000000" pitchFamily="2" charset="2"/>
              </a:rPr>
              <a:t>秒</a:t>
            </a:r>
            <a:endParaRPr lang="en-US" altLang="zh-CN" sz="2800" dirty="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742950" lvl="1" indent="-285750" eaLnBrk="1" hangingPunct="1"/>
            <a:r>
              <a:rPr lang="zh-CN" altLang="en-US" sz="2400" dirty="0">
                <a:ea typeface="宋体" panose="02010600030101010101" pitchFamily="2" charset="-122"/>
              </a:rPr>
              <a:t>若把</a:t>
            </a:r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程序运行速度提高到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倍</a:t>
            </a:r>
            <a:r>
              <a:rPr lang="zh-CN" altLang="en-US" sz="2400" dirty="0">
                <a:ea typeface="宋体" panose="02010600030101010101" pitchFamily="2" charset="-122"/>
              </a:rPr>
              <a:t>，乘法操作的速度该改进多少？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122890" name="Rectangle 9"/>
          <p:cNvSpPr/>
          <p:nvPr/>
        </p:nvSpPr>
        <p:spPr>
          <a:xfrm>
            <a:off x="684213" y="5661025"/>
            <a:ext cx="7991475" cy="5762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zh-CN" altLang="en-US" sz="2800" dirty="0">
                <a:ea typeface="宋体" panose="02010600030101010101" pitchFamily="2" charset="-122"/>
                <a:sym typeface="Wingdings" panose="05000000000000000000" pitchFamily="2" charset="2"/>
              </a:rPr>
              <a:t>推论</a:t>
            </a:r>
            <a:r>
              <a:rPr lang="en-US" altLang="zh-CN" sz="2800" dirty="0">
                <a:ea typeface="宋体" panose="02010600030101010101" pitchFamily="2" charset="-122"/>
                <a:sym typeface="Wingdings" panose="05000000000000000000" pitchFamily="2" charset="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  <a:sym typeface="Wingdings" panose="05000000000000000000" pitchFamily="2" charset="2"/>
              </a:rPr>
              <a:t>加速大概率事件</a:t>
            </a:r>
            <a:endParaRPr lang="en-US" altLang="zh-CN" sz="2800" dirty="0"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66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24931" name="Rectangle 2"/>
          <p:cNvSpPr>
            <a:spLocks noGrp="1"/>
          </p:cNvSpPr>
          <p:nvPr>
            <p:ph type="title"/>
          </p:nvPr>
        </p:nvSpPr>
        <p:spPr>
          <a:xfrm>
            <a:off x="684213" y="138113"/>
            <a:ext cx="8259762" cy="769937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谬误</a:t>
            </a:r>
            <a:r>
              <a:rPr lang="en-AU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利用率低的计算机功耗低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24932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回顾一下在不同负载水平下</a:t>
            </a:r>
            <a:r>
              <a:rPr lang="en-AU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基于</a:t>
            </a:r>
            <a:r>
              <a:rPr lang="en-AU" altLang="zh-CN" dirty="0">
                <a:ea typeface="宋体" panose="02010600030101010101" pitchFamily="2" charset="-122"/>
              </a:rPr>
              <a:t>i7 </a:t>
            </a:r>
            <a:r>
              <a:rPr lang="zh-CN" altLang="en-US" dirty="0">
                <a:ea typeface="宋体" panose="02010600030101010101" pitchFamily="2" charset="-122"/>
              </a:rPr>
              <a:t>处理器的功耗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dirty="0">
                <a:ea typeface="宋体" panose="02010600030101010101" pitchFamily="2" charset="-122"/>
              </a:rPr>
              <a:t>100% </a:t>
            </a:r>
            <a:r>
              <a:rPr lang="zh-CN" altLang="en-US" dirty="0">
                <a:ea typeface="宋体" panose="02010600030101010101" pitchFamily="2" charset="-122"/>
              </a:rPr>
              <a:t>负载</a:t>
            </a:r>
            <a:r>
              <a:rPr lang="en-AU" altLang="zh-CN" dirty="0">
                <a:ea typeface="宋体" panose="02010600030101010101" pitchFamily="2" charset="-122"/>
              </a:rPr>
              <a:t>: 258W</a:t>
            </a:r>
          </a:p>
          <a:p>
            <a:pPr lvl="1" eaLnBrk="1" hangingPunct="1"/>
            <a:r>
              <a:rPr lang="en-AU" altLang="zh-CN" dirty="0">
                <a:ea typeface="宋体" panose="02010600030101010101" pitchFamily="2" charset="-122"/>
              </a:rPr>
              <a:t>50% </a:t>
            </a:r>
            <a:r>
              <a:rPr lang="zh-CN" altLang="en-US" dirty="0">
                <a:ea typeface="宋体" panose="02010600030101010101" pitchFamily="2" charset="-122"/>
              </a:rPr>
              <a:t>负载</a:t>
            </a:r>
            <a:r>
              <a:rPr lang="en-AU" altLang="zh-CN" dirty="0">
                <a:ea typeface="宋体" panose="02010600030101010101" pitchFamily="2" charset="-122"/>
              </a:rPr>
              <a:t>: 170W (66%)</a:t>
            </a:r>
          </a:p>
          <a:p>
            <a:pPr lvl="1" eaLnBrk="1" hangingPunct="1"/>
            <a:r>
              <a:rPr lang="en-AU" altLang="zh-CN" dirty="0">
                <a:ea typeface="宋体" panose="02010600030101010101" pitchFamily="2" charset="-122"/>
              </a:rPr>
              <a:t>10% </a:t>
            </a:r>
            <a:r>
              <a:rPr lang="zh-CN" altLang="en-US" dirty="0">
                <a:ea typeface="宋体" panose="02010600030101010101" pitchFamily="2" charset="-122"/>
              </a:rPr>
              <a:t>负载</a:t>
            </a:r>
            <a:r>
              <a:rPr lang="en-AU" altLang="zh-CN" dirty="0">
                <a:ea typeface="宋体" panose="02010600030101010101" pitchFamily="2" charset="-122"/>
              </a:rPr>
              <a:t>: 121W (47%)</a:t>
            </a:r>
          </a:p>
          <a:p>
            <a:pPr eaLnBrk="1" hangingPunct="1"/>
            <a:r>
              <a:rPr lang="en-AU" altLang="zh-CN" dirty="0">
                <a:ea typeface="宋体" panose="02010600030101010101" pitchFamily="2" charset="-122"/>
              </a:rPr>
              <a:t>Google </a:t>
            </a:r>
            <a:r>
              <a:rPr lang="zh-CN" altLang="en-US" dirty="0">
                <a:ea typeface="宋体" panose="02010600030101010101" pitchFamily="2" charset="-122"/>
              </a:rPr>
              <a:t>数据中心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利用率大多数时间在</a:t>
            </a:r>
            <a:r>
              <a:rPr lang="en-AU" altLang="zh-CN" dirty="0">
                <a:ea typeface="宋体" panose="02010600030101010101" pitchFamily="2" charset="-122"/>
              </a:rPr>
              <a:t> 10% – 50% </a:t>
            </a:r>
            <a:r>
              <a:rPr lang="zh-CN" altLang="en-US" dirty="0">
                <a:ea typeface="宋体" panose="02010600030101010101" pitchFamily="2" charset="-122"/>
              </a:rPr>
              <a:t>之间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只有不到</a:t>
            </a:r>
            <a:r>
              <a:rPr lang="en-AU" altLang="zh-CN" dirty="0">
                <a:ea typeface="宋体" panose="02010600030101010101" pitchFamily="2" charset="-122"/>
              </a:rPr>
              <a:t>1% </a:t>
            </a:r>
            <a:r>
              <a:rPr lang="zh-CN" altLang="en-US" dirty="0">
                <a:ea typeface="宋体" panose="02010600030101010101" pitchFamily="2" charset="-122"/>
              </a:rPr>
              <a:t>的时间达到</a:t>
            </a:r>
            <a:r>
              <a:rPr lang="en-AU" altLang="zh-CN" dirty="0">
                <a:ea typeface="宋体" panose="02010600030101010101" pitchFamily="2" charset="-122"/>
              </a:rPr>
              <a:t> 100% 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提出考虑设计处理器使负载与功耗成正比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67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26979" name="Rectangle 2"/>
          <p:cNvSpPr>
            <a:spLocks noGrp="1"/>
          </p:cNvSpPr>
          <p:nvPr>
            <p:ph type="title"/>
          </p:nvPr>
        </p:nvSpPr>
        <p:spPr>
          <a:xfrm>
            <a:off x="684213" y="266700"/>
            <a:ext cx="8259762" cy="64135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陷阱</a:t>
            </a:r>
            <a:r>
              <a:rPr lang="en-US" altLang="zh-CN" sz="3600" dirty="0">
                <a:ea typeface="宋体" panose="02010600030101010101" pitchFamily="2" charset="-122"/>
              </a:rPr>
              <a:t>: MIPS </a:t>
            </a:r>
            <a:r>
              <a:rPr lang="zh-CN" altLang="en-US" sz="3600" dirty="0">
                <a:ea typeface="宋体" panose="02010600030101010101" pitchFamily="2" charset="-122"/>
              </a:rPr>
              <a:t>作为性能指标</a:t>
            </a:r>
            <a:endParaRPr lang="en-AU" altLang="zh-CN" sz="3600" dirty="0">
              <a:ea typeface="宋体" panose="02010600030101010101" pitchFamily="2" charset="-122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2087563"/>
          </a:xfrm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altLang="zh-CN" sz="2800" dirty="0"/>
              <a:t>MIPS: </a:t>
            </a:r>
            <a:r>
              <a:rPr lang="zh-CN" altLang="en-US" sz="2800" dirty="0"/>
              <a:t>每秒百万条指令</a:t>
            </a:r>
            <a:endParaRPr lang="en-US" altLang="zh-CN" sz="2800" dirty="0"/>
          </a:p>
          <a:p>
            <a:pPr lvl="1" eaLnBrk="1" hangingPunct="1"/>
            <a:r>
              <a:rPr lang="zh-CN" altLang="en-US" dirty="0"/>
              <a:t>无法解释：</a:t>
            </a:r>
            <a:endParaRPr lang="en-US" altLang="zh-CN" dirty="0"/>
          </a:p>
          <a:p>
            <a:pPr lvl="2" eaLnBrk="1" hangingPunct="1"/>
            <a:r>
              <a:rPr lang="zh-CN" altLang="en-US" sz="2800" dirty="0"/>
              <a:t>计算机之间指令集的差异</a:t>
            </a:r>
            <a:endParaRPr lang="en-US" altLang="zh-CN" sz="2800" dirty="0"/>
          </a:p>
          <a:p>
            <a:pPr lvl="2" eaLnBrk="1" hangingPunct="1"/>
            <a:r>
              <a:rPr lang="zh-CN" altLang="en-US" sz="2800" dirty="0"/>
              <a:t>指令之间复杂性的差异</a:t>
            </a:r>
            <a:endParaRPr lang="en-US" altLang="zh-CN" sz="2800" dirty="0"/>
          </a:p>
        </p:txBody>
      </p:sp>
      <p:graphicFrame>
        <p:nvGraphicFramePr>
          <p:cNvPr id="126981" name="Object 4"/>
          <p:cNvGraphicFramePr>
            <a:graphicFrameLocks noChangeAspect="1"/>
          </p:cNvGraphicFramePr>
          <p:nvPr/>
        </p:nvGraphicFramePr>
        <p:xfrm>
          <a:off x="1687513" y="3335338"/>
          <a:ext cx="5845175" cy="213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r:id="rId4" imgW="2921000" imgH="1066800" progId="Equation.3">
                  <p:embed/>
                </p:oleObj>
              </mc:Choice>
              <mc:Fallback>
                <p:oleObj r:id="rId4" imgW="2921000" imgH="10668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7513" y="3335338"/>
                        <a:ext cx="5845175" cy="213518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2" name="Rectangle 5"/>
          <p:cNvSpPr/>
          <p:nvPr/>
        </p:nvSpPr>
        <p:spPr>
          <a:xfrm>
            <a:off x="684213" y="5589588"/>
            <a:ext cx="8270875" cy="5746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742950" lvl="1" indent="-285750" eaLnBrk="1" hangingPunct="1"/>
            <a:r>
              <a:rPr lang="zh-CN" altLang="en-US" dirty="0">
                <a:ea typeface="宋体" panose="02010600030101010101" pitchFamily="2" charset="-122"/>
              </a:rPr>
              <a:t>在给定的</a:t>
            </a:r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上程序间的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CPI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是变化的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68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2902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总结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29028" name="Rectangle 3"/>
          <p:cNvSpPr>
            <a:spLocks noGrp="1" noChangeArrowheads="1"/>
          </p:cNvSpPr>
          <p:nvPr>
            <p:ph idx="1"/>
          </p:nvPr>
        </p:nvSpPr>
        <p:spPr>
          <a:xfrm>
            <a:off x="504825" y="1089025"/>
            <a:ext cx="8270875" cy="5111750"/>
          </a:xfrm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成本</a:t>
            </a:r>
            <a:r>
              <a:rPr lang="en-US" altLang="zh-CN" sz="2800" dirty="0"/>
              <a:t>/</a:t>
            </a:r>
            <a:r>
              <a:rPr lang="zh-CN" altLang="en-US" sz="2800" dirty="0"/>
              <a:t>性能不断改进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由于底层技术的发展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分层抽象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在硬件和软件方面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指令集体系结构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是硬件和底层软件之间的接口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执行时间</a:t>
            </a:r>
            <a:r>
              <a:rPr lang="en-US" altLang="zh-CN" sz="2800" dirty="0"/>
              <a:t>: </a:t>
            </a:r>
            <a:r>
              <a:rPr lang="zh-CN" altLang="en-US" sz="2800" dirty="0"/>
              <a:t>最佳性能度量指标</a:t>
            </a:r>
            <a:endParaRPr lang="en-US" altLang="zh-CN" sz="28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功耗是一个受限的因素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使用并行化提升性能是发展趋势</a:t>
            </a:r>
            <a:endParaRPr lang="en-US" altLang="zh-CN" dirty="0"/>
          </a:p>
        </p:txBody>
      </p:sp>
      <p:sp>
        <p:nvSpPr>
          <p:cNvPr id="129029" name="Text Box 4"/>
          <p:cNvSpPr txBox="1"/>
          <p:nvPr/>
        </p:nvSpPr>
        <p:spPr>
          <a:xfrm rot="5400000">
            <a:off x="8097838" y="1220788"/>
            <a:ext cx="1724025" cy="36988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§1.9 </a:t>
            </a:r>
            <a:r>
              <a:rPr lang="zh-CN" altLang="en-US" sz="1800" dirty="0">
                <a:solidFill>
                  <a:schemeClr val="folHlink"/>
                </a:solidFill>
                <a:ea typeface="宋体" panose="02010600030101010101" pitchFamily="2" charset="-122"/>
              </a:rPr>
              <a:t>本章小结</a:t>
            </a:r>
            <a:endParaRPr lang="en-US" altLang="zh-CN" sz="1800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标题 1"/>
          <p:cNvSpPr>
            <a:spLocks noGrp="1"/>
          </p:cNvSpPr>
          <p:nvPr>
            <p:ph type="title"/>
          </p:nvPr>
        </p:nvSpPr>
        <p:spPr>
          <a:xfrm>
            <a:off x="684213" y="323850"/>
            <a:ext cx="8259762" cy="58420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zh-CN" altLang="en-US" sz="3200" dirty="0">
                <a:ea typeface="宋体" panose="02010600030101010101" pitchFamily="2" charset="-122"/>
              </a:rPr>
              <a:t>总结</a:t>
            </a:r>
          </a:p>
        </p:txBody>
      </p:sp>
      <p:sp>
        <p:nvSpPr>
          <p:cNvPr id="131075" name="内容占位符 2"/>
          <p:cNvSpPr>
            <a:spLocks noGrp="1"/>
          </p:cNvSpPr>
          <p:nvPr>
            <p:ph idx="1"/>
          </p:nvPr>
        </p:nvSpPr>
        <p:spPr>
          <a:xfrm>
            <a:off x="539750" y="1089025"/>
            <a:ext cx="8270875" cy="5111750"/>
          </a:xfrm>
          <a:ln/>
        </p:spPr>
        <p:txBody>
          <a:bodyPr vert="horz" wrap="square" lIns="91440" tIns="45720" rIns="91440" bIns="45720" anchor="t"/>
          <a:lstStyle/>
          <a:p>
            <a:pPr marL="0" indent="0">
              <a:buNone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．主要内容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）计算机系统结构中的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个设计思想； </a:t>
            </a: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）程序和硬件概念；</a:t>
            </a: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）处理器和存储器制造技术；</a:t>
            </a: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）性能与功耗墙；</a:t>
            </a: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SPEC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实例（例如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Intel Core i7 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．基本要求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）了解计算机常见形态、典型计算应用的特点、后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时代的新变化；</a:t>
            </a: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）掌握计算机结构的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个设计理念；</a:t>
            </a: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）理解程序的编译、链接和装入流程；了解计算机部件、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CPU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芯片生产流程及硅片布局、多机通信等概念；</a:t>
            </a: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）掌握整机基本性能参数定义：吞吐率、响应时间、相对性能；掌握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基本性能参数：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时间、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CPI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MIPS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等；了解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SPEC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测试集；</a:t>
            </a: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）理解功率墙现象，了解多核趋势。</a:t>
            </a:r>
          </a:p>
        </p:txBody>
      </p:sp>
      <p:sp>
        <p:nvSpPr>
          <p:cNvPr id="131076" name="页脚占位符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Computer Abstractions and Technology 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69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139700"/>
            <a:ext cx="8259762" cy="768350"/>
          </a:xfrm>
        </p:spPr>
        <p:txBody>
          <a:bodyPr/>
          <a:lstStyle/>
          <a:p>
            <a:r>
              <a:rPr lang="zh-CN" altLang="en-US"/>
              <a:t>微内核：简单、基本的操作体系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4720" y="993795"/>
            <a:ext cx="5418182" cy="40636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00192" y="1268760"/>
            <a:ext cx="199263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紧耦合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高效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结构不清晰</a:t>
            </a:r>
          </a:p>
          <a:p>
            <a:pPr>
              <a:buFont typeface="Arial" panose="020B0604020202020204" pitchFamily="34" charset="0"/>
            </a:pPr>
            <a:endParaRPr lang="zh-CN" altLang="en-US" sz="2400"/>
          </a:p>
          <a:p>
            <a:pPr>
              <a:buFont typeface="Arial" panose="020B0604020202020204" pitchFamily="34" charset="0"/>
            </a:pPr>
            <a:r>
              <a:rPr lang="zh-CN" altLang="en-US" sz="2400" b="1"/>
              <a:t>松耦合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通信代价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结构清晰</a:t>
            </a:r>
          </a:p>
        </p:txBody>
      </p:sp>
      <p:sp>
        <p:nvSpPr>
          <p:cNvPr id="5" name="矩形 4"/>
          <p:cNvSpPr/>
          <p:nvPr/>
        </p:nvSpPr>
        <p:spPr>
          <a:xfrm>
            <a:off x="5968259" y="4244514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191919"/>
                </a:solidFill>
                <a:latin typeface="PingFang SC"/>
              </a:rPr>
              <a:t>鸿蒙操作系统</a:t>
            </a:r>
          </a:p>
        </p:txBody>
      </p:sp>
      <p:sp>
        <p:nvSpPr>
          <p:cNvPr id="6" name="矩形 5"/>
          <p:cNvSpPr/>
          <p:nvPr/>
        </p:nvSpPr>
        <p:spPr>
          <a:xfrm>
            <a:off x="2039625" y="5218087"/>
            <a:ext cx="62531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鸿蒙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OS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的内核包括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Linux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内核、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鸿蒙微内核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LiteOs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251520" y="5683829"/>
            <a:ext cx="8692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具体开源路径为：从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9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日起，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HarmonyOS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将面向大屏、手表、车机等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128KB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-128MB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终端设备开源，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2021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月将面向内存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128MB-4GB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终端设备开源</a:t>
            </a:r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标题 1"/>
          <p:cNvSpPr>
            <a:spLocks noGrp="1"/>
          </p:cNvSpPr>
          <p:nvPr>
            <p:ph type="title"/>
          </p:nvPr>
        </p:nvSpPr>
        <p:spPr>
          <a:xfrm>
            <a:off x="684213" y="323850"/>
            <a:ext cx="8259762" cy="58420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r>
              <a:rPr lang="zh-CN" altLang="en-US" sz="3200" dirty="0">
                <a:ea typeface="宋体" panose="02010600030101010101" pitchFamily="2" charset="-122"/>
              </a:rPr>
              <a:t>第一章 计算机概要与技术</a:t>
            </a:r>
          </a:p>
        </p:txBody>
      </p:sp>
      <p:sp>
        <p:nvSpPr>
          <p:cNvPr id="132099" name="内容占位符 2"/>
          <p:cNvSpPr>
            <a:spLocks noGrp="1"/>
          </p:cNvSpPr>
          <p:nvPr>
            <p:ph idx="1"/>
          </p:nvPr>
        </p:nvSpPr>
        <p:spPr>
          <a:xfrm>
            <a:off x="539750" y="1089025"/>
            <a:ext cx="8270875" cy="5111750"/>
          </a:xfrm>
          <a:ln/>
        </p:spPr>
        <p:txBody>
          <a:bodyPr vert="horz" wrap="square" lIns="91440" tIns="45720" rIns="91440" bIns="45720" anchor="t"/>
          <a:lstStyle/>
          <a:p>
            <a:pPr marL="0" indent="0">
              <a:buNone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．重点、难点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重点：计算机系统的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个设计理念、性能与功耗。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难点：理解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个设计理念需要全书完成后才能真正理解，性能及经典的性能公式。</a:t>
            </a:r>
          </a:p>
          <a:p>
            <a:pPr marL="0" indent="0">
              <a:buNone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．课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后习题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基础题：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1.1/1.2/1.5/1.8/1.9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综合题：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1.10/1.11</a:t>
            </a:r>
            <a:endParaRPr lang="zh-CN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2100" name="页脚占位符 3"/>
          <p:cNvSpPr txBox="1">
            <a:spLocks noGrp="1"/>
          </p:cNvSpPr>
          <p:nvPr>
            <p:ph type="ftr" sz="quarter" idx="10"/>
          </p:nvPr>
        </p:nvSpPr>
        <p:spPr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Computer Abstractions and Technology 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70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84213" y="323850"/>
            <a:ext cx="8259762" cy="58420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1.1.2 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后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时代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387" name="Footer Placeholder 2"/>
          <p:cNvSpPr txBox="1">
            <a:spLocks noGrp="1"/>
          </p:cNvSpPr>
          <p:nvPr>
            <p:ph type="ftr" sz="quarter" idx="10"/>
          </p:nvPr>
        </p:nvSpPr>
        <p:spPr>
          <a:xfrm>
            <a:off x="1692275" y="6454775"/>
            <a:ext cx="7272338" cy="358775"/>
          </a:xfrm>
          <a:ln/>
        </p:spPr>
        <p:txBody>
          <a:bodyPr anchor="b"/>
          <a:lstStyle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b="1" dirty="0">
                <a:ea typeface="宋体" panose="02010600030101010101" pitchFamily="2" charset="-122"/>
              </a:rPr>
              <a:t>Chapter 1 — — </a:t>
            </a:r>
            <a:r>
              <a:rPr lang="zh-CN" altLang="en-US" sz="1400" b="1" dirty="0">
                <a:ea typeface="宋体" panose="02010600030101010101" pitchFamily="2" charset="-122"/>
              </a:rPr>
              <a:t>计算机概要与技术</a:t>
            </a:r>
            <a:r>
              <a:rPr lang="en-AU" altLang="zh-CN" sz="1400" b="1" dirty="0">
                <a:ea typeface="宋体" panose="02010600030101010101" pitchFamily="2" charset="-122"/>
              </a:rPr>
              <a:t>— </a:t>
            </a:r>
            <a:fld id="{9A0DB2DC-4C9A-4742-B13C-FB6460FD3503}" type="slidenum">
              <a:rPr lang="en-AU" altLang="zh-CN" sz="1400" b="1" dirty="0">
                <a:ea typeface="宋体" panose="02010600030101010101" pitchFamily="2" charset="-122"/>
              </a:rPr>
              <a:t>8</a:t>
            </a:fld>
            <a:endParaRPr lang="en-AU" altLang="zh-CN" sz="1400" b="1" dirty="0">
              <a:ea typeface="宋体" panose="02010600030101010101" pitchFamily="2" charset="-122"/>
            </a:endParaRPr>
          </a:p>
        </p:txBody>
      </p:sp>
      <p:sp>
        <p:nvSpPr>
          <p:cNvPr id="16388" name="Content Placeholder 2"/>
          <p:cNvSpPr txBox="1"/>
          <p:nvPr/>
        </p:nvSpPr>
        <p:spPr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>
              <a:lnSpc>
                <a:spcPct val="90000"/>
              </a:lnSpc>
            </a:pPr>
            <a:r>
              <a:rPr lang="zh-CN" altLang="en-US" sz="2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个人移动设备 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(PMD)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：连接到网络上的小型无线设备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电池供电，通过下载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的方式安装软件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通过无线方式连接到网络</a:t>
            </a:r>
            <a:endParaRPr lang="en-US" altLang="zh-CN" sz="2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价格为几百美元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如智能手机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平板电脑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电子眼镜</a:t>
            </a:r>
          </a:p>
          <a:p>
            <a:pPr marL="342900" lvl="0" indent="-342900" eaLnBrk="1" hangingPunct="1">
              <a:lnSpc>
                <a:spcPct val="90000"/>
              </a:lnSpc>
            </a:pPr>
            <a:r>
              <a:rPr lang="zh-CN" altLang="en-US" sz="2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云计算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：在网络上提供服务的服务器集群，运营商根据应用需求出租不同数量的服务器。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依赖于仓储规模计算机 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(WSC)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软件即服务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(SaaS)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软件运行在云和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PMD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例如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Amazon 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Google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的云计算服务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>
          <a:xfrm>
            <a:off x="733425" y="157163"/>
            <a:ext cx="7277100" cy="615950"/>
          </a:xfrm>
          <a:ln/>
        </p:spPr>
        <p:txBody>
          <a:bodyPr vert="horz" wrap="square" lIns="91440" tIns="45720" rIns="91440" bIns="45720" anchor="b">
            <a:spAutoFit/>
          </a:bodyPr>
          <a:lstStyle/>
          <a:p>
            <a:pPr eaLnBrk="1" hangingPunct="1"/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云计算的基础</a:t>
            </a:r>
          </a:p>
        </p:txBody>
      </p:sp>
      <p:grpSp>
        <p:nvGrpSpPr>
          <p:cNvPr id="7171" name="Group 3"/>
          <p:cNvGrpSpPr/>
          <p:nvPr/>
        </p:nvGrpSpPr>
        <p:grpSpPr>
          <a:xfrm>
            <a:off x="965200" y="1090613"/>
            <a:ext cx="3390900" cy="609600"/>
            <a:chOff x="0" y="0"/>
            <a:chExt cx="2136" cy="384"/>
          </a:xfrm>
        </p:grpSpPr>
        <p:sp>
          <p:nvSpPr>
            <p:cNvPr id="7172" name="AutoShape 4"/>
            <p:cNvSpPr>
              <a:spLocks noChangeArrowheads="1"/>
            </p:cNvSpPr>
            <p:nvPr/>
          </p:nvSpPr>
          <p:spPr bwMode="auto">
            <a:xfrm>
              <a:off x="96" y="0"/>
              <a:ext cx="2040" cy="3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5D9B"/>
                </a:gs>
                <a:gs pos="50000">
                  <a:srgbClr val="0099FF"/>
                </a:gs>
                <a:gs pos="100000">
                  <a:srgbClr val="005D9B"/>
                </a:gs>
              </a:gsLst>
              <a:lin ang="5400000" scaled="1"/>
            </a:gradFill>
            <a:ln w="25400" cmpd="sng">
              <a:solidFill>
                <a:srgbClr val="FFFF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      泛在互联的时代   </a:t>
              </a:r>
            </a:p>
          </p:txBody>
        </p:sp>
        <p:grpSp>
          <p:nvGrpSpPr>
            <p:cNvPr id="17523" name="Group 5"/>
            <p:cNvGrpSpPr/>
            <p:nvPr/>
          </p:nvGrpSpPr>
          <p:grpSpPr>
            <a:xfrm>
              <a:off x="0" y="0"/>
              <a:ext cx="432" cy="384"/>
              <a:chOff x="0" y="0"/>
              <a:chExt cx="432" cy="384"/>
            </a:xfrm>
          </p:grpSpPr>
          <p:grpSp>
            <p:nvGrpSpPr>
              <p:cNvPr id="17524" name="Group 6"/>
              <p:cNvGrpSpPr/>
              <p:nvPr/>
            </p:nvGrpSpPr>
            <p:grpSpPr>
              <a:xfrm>
                <a:off x="0" y="0"/>
                <a:ext cx="384" cy="384"/>
                <a:chOff x="0" y="0"/>
                <a:chExt cx="1836" cy="1834"/>
              </a:xfrm>
            </p:grpSpPr>
            <p:pic>
              <p:nvPicPr>
                <p:cNvPr id="17526" name="Picture 7" descr="ball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836" cy="183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" name="Oval 8"/>
                <p:cNvSpPr>
                  <a:spLocks noChangeArrowheads="1"/>
                </p:cNvSpPr>
                <p:nvPr/>
              </p:nvSpPr>
              <p:spPr bwMode="auto">
                <a:xfrm>
                  <a:off x="81" y="81"/>
                  <a:ext cx="1673" cy="1672"/>
                </a:xfrm>
                <a:prstGeom prst="ellipse">
                  <a:avLst/>
                </a:prstGeom>
                <a:solidFill>
                  <a:srgbClr val="000000">
                    <a:alpha val="50000"/>
                  </a:srgbClr>
                </a:solidFill>
                <a:ln w="19050" cmpd="sng">
                  <a:solidFill>
                    <a:srgbClr val="FFFFFF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000" b="1" i="0" u="none" strike="noStrike" kern="120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Verdana" panose="020B0604030504040204" pitchFamily="34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  <p:sp>
            <p:nvSpPr>
              <p:cNvPr id="6" name="Text Box 9"/>
              <p:cNvSpPr txBox="1">
                <a:spLocks noChangeArrowheads="1"/>
              </p:cNvSpPr>
              <p:nvPr/>
            </p:nvSpPr>
            <p:spPr bwMode="auto">
              <a:xfrm>
                <a:off x="96" y="9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997A19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765E13"/>
                        </a:gs>
                        <a:gs pos="100000">
                          <a:srgbClr val="FFCC29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>
                <a:spAutoFit/>
              </a:bodyPr>
              <a:lstStyle>
                <a:lvl1pPr marL="233680" indent="-23368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233680" marR="0" lvl="0" indent="-23368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2000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sz="20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7178" name="Group 120"/>
          <p:cNvGrpSpPr/>
          <p:nvPr/>
        </p:nvGrpSpPr>
        <p:grpSpPr>
          <a:xfrm>
            <a:off x="501650" y="1700213"/>
            <a:ext cx="8340725" cy="4402137"/>
            <a:chOff x="0" y="0"/>
            <a:chExt cx="5254" cy="2773"/>
          </a:xfrm>
        </p:grpSpPr>
        <p:pic>
          <p:nvPicPr>
            <p:cNvPr id="17414" name="Picture 11" descr="20073221417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8" y="0"/>
              <a:ext cx="1277" cy="8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415" name="Cloud"/>
            <p:cNvSpPr>
              <a:spLocks noChangeAspect="1" noEditPoints="1"/>
            </p:cNvSpPr>
            <p:nvPr/>
          </p:nvSpPr>
          <p:spPr>
            <a:xfrm>
              <a:off x="1164" y="1103"/>
              <a:ext cx="2548" cy="729"/>
            </a:xfrm>
            <a:custGeom>
              <a:avLst/>
              <a:gdLst>
                <a:gd name="txL" fmla="*/ 2976 w 21600"/>
                <a:gd name="txT" fmla="*/ 3259 h 21600"/>
                <a:gd name="txR" fmla="*/ 17090 w 21600"/>
                <a:gd name="txB" fmla="*/ 17333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DFDFFF">
                    <a:alpha val="79999"/>
                  </a:srgbClr>
                </a:gs>
                <a:gs pos="100000">
                  <a:srgbClr val="FFFFFF">
                    <a:alpha val="79999"/>
                  </a:srgbClr>
                </a:gs>
              </a:gsLst>
              <a:lin ang="5400000" scaled="1"/>
              <a:tileRect/>
            </a:gradFill>
            <a:ln w="952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2699999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7416" name="Picture 6" descr="tpr52_with_fpr_fromright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25" y="1977"/>
              <a:ext cx="728" cy="57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417" name="Picture 7" descr="13148_MotImage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4" y="1182"/>
              <a:ext cx="397" cy="528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</p:pic>
        <p:sp>
          <p:nvSpPr>
            <p:cNvPr id="17418" name="Line 8"/>
            <p:cNvSpPr/>
            <p:nvPr/>
          </p:nvSpPr>
          <p:spPr>
            <a:xfrm>
              <a:off x="636" y="1407"/>
              <a:ext cx="548" cy="11"/>
            </a:xfrm>
            <a:prstGeom prst="line">
              <a:avLst/>
            </a:prstGeom>
            <a:ln w="28575" cap="flat" cmpd="sng">
              <a:solidFill>
                <a:srgbClr val="CCECFF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7419" name="Line 9"/>
            <p:cNvSpPr/>
            <p:nvPr/>
          </p:nvSpPr>
          <p:spPr>
            <a:xfrm flipV="1">
              <a:off x="2216" y="1673"/>
              <a:ext cx="323" cy="360"/>
            </a:xfrm>
            <a:prstGeom prst="line">
              <a:avLst/>
            </a:prstGeom>
            <a:ln w="28575" cap="flat" cmpd="sng">
              <a:solidFill>
                <a:srgbClr val="CCECFF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7420" name="Line 10"/>
            <p:cNvSpPr/>
            <p:nvPr/>
          </p:nvSpPr>
          <p:spPr>
            <a:xfrm flipV="1">
              <a:off x="2760" y="1813"/>
              <a:ext cx="37" cy="415"/>
            </a:xfrm>
            <a:prstGeom prst="line">
              <a:avLst/>
            </a:prstGeom>
            <a:ln w="28575" cap="flat" cmpd="sng">
              <a:solidFill>
                <a:srgbClr val="CCECFF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7421" name="Text Box 11"/>
            <p:cNvSpPr txBox="1"/>
            <p:nvPr/>
          </p:nvSpPr>
          <p:spPr>
            <a:xfrm>
              <a:off x="0" y="1725"/>
              <a:ext cx="657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400" i="1" dirty="0">
                  <a:latin typeface="Verdana" panose="020B0604030504040204" pitchFamily="34" charset="0"/>
                  <a:ea typeface="宋体" panose="02010600030101010101" pitchFamily="2" charset="-122"/>
                </a:rPr>
                <a:t>移动电话</a:t>
              </a:r>
            </a:p>
          </p:txBody>
        </p:sp>
        <p:sp>
          <p:nvSpPr>
            <p:cNvPr id="17422" name="Text Box 12"/>
            <p:cNvSpPr txBox="1"/>
            <p:nvPr/>
          </p:nvSpPr>
          <p:spPr>
            <a:xfrm>
              <a:off x="1722" y="2575"/>
              <a:ext cx="525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i="1" dirty="0">
                  <a:latin typeface="Verdana" panose="020B0604030504040204" pitchFamily="34" charset="0"/>
                  <a:ea typeface="宋体" panose="02010600030101010101" pitchFamily="2" charset="-122"/>
                </a:rPr>
                <a:t>PCs</a:t>
              </a:r>
            </a:p>
          </p:txBody>
        </p:sp>
        <p:sp>
          <p:nvSpPr>
            <p:cNvPr id="17423" name="Text Box 13"/>
            <p:cNvSpPr txBox="1"/>
            <p:nvPr/>
          </p:nvSpPr>
          <p:spPr>
            <a:xfrm>
              <a:off x="954" y="2535"/>
              <a:ext cx="418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i="1" dirty="0">
                  <a:latin typeface="Verdana" panose="020B0604030504040204" pitchFamily="34" charset="0"/>
                  <a:ea typeface="宋体" panose="02010600030101010101" pitchFamily="2" charset="-122"/>
                </a:rPr>
                <a:t>TVs</a:t>
              </a:r>
            </a:p>
          </p:txBody>
        </p:sp>
        <p:sp>
          <p:nvSpPr>
            <p:cNvPr id="17424" name="Line 20"/>
            <p:cNvSpPr/>
            <p:nvPr/>
          </p:nvSpPr>
          <p:spPr>
            <a:xfrm flipV="1">
              <a:off x="2175" y="1307"/>
              <a:ext cx="444" cy="11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25" name="Line 21"/>
            <p:cNvSpPr/>
            <p:nvPr/>
          </p:nvSpPr>
          <p:spPr>
            <a:xfrm flipH="1">
              <a:off x="2053" y="1388"/>
              <a:ext cx="81" cy="123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26" name="Line 22"/>
            <p:cNvSpPr/>
            <p:nvPr/>
          </p:nvSpPr>
          <p:spPr>
            <a:xfrm>
              <a:off x="2417" y="1673"/>
              <a:ext cx="202" cy="4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27" name="Line 23"/>
            <p:cNvSpPr/>
            <p:nvPr/>
          </p:nvSpPr>
          <p:spPr>
            <a:xfrm>
              <a:off x="2336" y="1348"/>
              <a:ext cx="121" cy="153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28" name="Line 24"/>
            <p:cNvSpPr/>
            <p:nvPr/>
          </p:nvSpPr>
          <p:spPr>
            <a:xfrm flipV="1">
              <a:off x="2579" y="1501"/>
              <a:ext cx="81" cy="0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29" name="Line 25"/>
            <p:cNvSpPr/>
            <p:nvPr/>
          </p:nvSpPr>
          <p:spPr>
            <a:xfrm flipV="1">
              <a:off x="2660" y="1592"/>
              <a:ext cx="121" cy="11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30" name="Line 26"/>
            <p:cNvSpPr/>
            <p:nvPr/>
          </p:nvSpPr>
          <p:spPr>
            <a:xfrm>
              <a:off x="2700" y="1297"/>
              <a:ext cx="162" cy="4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31" name="Line 27"/>
            <p:cNvSpPr/>
            <p:nvPr/>
          </p:nvSpPr>
          <p:spPr>
            <a:xfrm flipV="1">
              <a:off x="2336" y="1256"/>
              <a:ext cx="283" cy="8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32" name="Line 28"/>
            <p:cNvSpPr/>
            <p:nvPr/>
          </p:nvSpPr>
          <p:spPr>
            <a:xfrm flipV="1">
              <a:off x="2862" y="1551"/>
              <a:ext cx="121" cy="4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33" name="Line 29"/>
            <p:cNvSpPr/>
            <p:nvPr/>
          </p:nvSpPr>
          <p:spPr>
            <a:xfrm flipV="1">
              <a:off x="2740" y="1419"/>
              <a:ext cx="122" cy="4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34" name="Line 30"/>
            <p:cNvSpPr/>
            <p:nvPr/>
          </p:nvSpPr>
          <p:spPr>
            <a:xfrm flipV="1">
              <a:off x="2539" y="1378"/>
              <a:ext cx="323" cy="5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35" name="Line 31"/>
            <p:cNvSpPr/>
            <p:nvPr/>
          </p:nvSpPr>
          <p:spPr>
            <a:xfrm flipV="1">
              <a:off x="2660" y="1419"/>
              <a:ext cx="242" cy="204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36" name="Line 32"/>
            <p:cNvSpPr/>
            <p:nvPr/>
          </p:nvSpPr>
          <p:spPr>
            <a:xfrm>
              <a:off x="2134" y="1460"/>
              <a:ext cx="162" cy="163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37" name="Line 33"/>
            <p:cNvSpPr/>
            <p:nvPr/>
          </p:nvSpPr>
          <p:spPr>
            <a:xfrm>
              <a:off x="2175" y="1429"/>
              <a:ext cx="404" cy="244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38" name="Line 34"/>
            <p:cNvSpPr/>
            <p:nvPr/>
          </p:nvSpPr>
          <p:spPr>
            <a:xfrm flipV="1">
              <a:off x="2175" y="1501"/>
              <a:ext cx="282" cy="12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39" name="Line 35"/>
            <p:cNvSpPr/>
            <p:nvPr/>
          </p:nvSpPr>
          <p:spPr>
            <a:xfrm flipV="1">
              <a:off x="1892" y="1388"/>
              <a:ext cx="202" cy="204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40" name="Line 36"/>
            <p:cNvSpPr/>
            <p:nvPr/>
          </p:nvSpPr>
          <p:spPr>
            <a:xfrm>
              <a:off x="2336" y="1266"/>
              <a:ext cx="283" cy="153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41" name="Line 37"/>
            <p:cNvSpPr/>
            <p:nvPr/>
          </p:nvSpPr>
          <p:spPr>
            <a:xfrm>
              <a:off x="2539" y="1541"/>
              <a:ext cx="242" cy="5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42" name="Line 38"/>
            <p:cNvSpPr/>
            <p:nvPr/>
          </p:nvSpPr>
          <p:spPr>
            <a:xfrm flipV="1">
              <a:off x="2700" y="1378"/>
              <a:ext cx="0" cy="5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43" name="Line 39"/>
            <p:cNvSpPr/>
            <p:nvPr/>
          </p:nvSpPr>
          <p:spPr>
            <a:xfrm flipV="1">
              <a:off x="2498" y="1297"/>
              <a:ext cx="121" cy="12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44" name="Line 40"/>
            <p:cNvSpPr/>
            <p:nvPr/>
          </p:nvSpPr>
          <p:spPr>
            <a:xfrm flipH="1" flipV="1">
              <a:off x="2539" y="1541"/>
              <a:ext cx="40" cy="8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45" name="Line 48"/>
            <p:cNvSpPr/>
            <p:nvPr/>
          </p:nvSpPr>
          <p:spPr>
            <a:xfrm flipV="1">
              <a:off x="1811" y="1307"/>
              <a:ext cx="121" cy="4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46" name="Line 49"/>
            <p:cNvSpPr/>
            <p:nvPr/>
          </p:nvSpPr>
          <p:spPr>
            <a:xfrm>
              <a:off x="2094" y="1592"/>
              <a:ext cx="81" cy="8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47" name="Line 50"/>
            <p:cNvSpPr/>
            <p:nvPr/>
          </p:nvSpPr>
          <p:spPr>
            <a:xfrm flipV="1">
              <a:off x="1568" y="1388"/>
              <a:ext cx="121" cy="4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48" name="Line 51"/>
            <p:cNvSpPr/>
            <p:nvPr/>
          </p:nvSpPr>
          <p:spPr>
            <a:xfrm flipV="1">
              <a:off x="1892" y="1592"/>
              <a:ext cx="121" cy="8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49" name="Line 52"/>
            <p:cNvSpPr/>
            <p:nvPr/>
          </p:nvSpPr>
          <p:spPr>
            <a:xfrm>
              <a:off x="1689" y="1633"/>
              <a:ext cx="82" cy="40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0" name="Line 53"/>
            <p:cNvSpPr/>
            <p:nvPr/>
          </p:nvSpPr>
          <p:spPr>
            <a:xfrm>
              <a:off x="1528" y="1470"/>
              <a:ext cx="40" cy="8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1" name="Line 54"/>
            <p:cNvSpPr/>
            <p:nvPr/>
          </p:nvSpPr>
          <p:spPr>
            <a:xfrm>
              <a:off x="1528" y="1470"/>
              <a:ext cx="243" cy="12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2" name="Line 55"/>
            <p:cNvSpPr/>
            <p:nvPr/>
          </p:nvSpPr>
          <p:spPr>
            <a:xfrm flipH="1" flipV="1">
              <a:off x="1730" y="1429"/>
              <a:ext cx="81" cy="12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3" name="Line 56"/>
            <p:cNvSpPr/>
            <p:nvPr/>
          </p:nvSpPr>
          <p:spPr>
            <a:xfrm flipV="1">
              <a:off x="1609" y="1429"/>
              <a:ext cx="121" cy="12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4" name="Line 57"/>
            <p:cNvSpPr/>
            <p:nvPr/>
          </p:nvSpPr>
          <p:spPr>
            <a:xfrm>
              <a:off x="1811" y="1429"/>
              <a:ext cx="202" cy="12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5" name="Line 58"/>
            <p:cNvSpPr/>
            <p:nvPr/>
          </p:nvSpPr>
          <p:spPr>
            <a:xfrm flipH="1" flipV="1">
              <a:off x="1972" y="1388"/>
              <a:ext cx="41" cy="123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6" name="Line 59"/>
            <p:cNvSpPr/>
            <p:nvPr/>
          </p:nvSpPr>
          <p:spPr>
            <a:xfrm flipV="1">
              <a:off x="2215" y="1266"/>
              <a:ext cx="41" cy="4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7" name="Line 60"/>
            <p:cNvSpPr/>
            <p:nvPr/>
          </p:nvSpPr>
          <p:spPr>
            <a:xfrm flipV="1">
              <a:off x="2053" y="1225"/>
              <a:ext cx="203" cy="4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8" name="Line 61"/>
            <p:cNvSpPr/>
            <p:nvPr/>
          </p:nvSpPr>
          <p:spPr>
            <a:xfrm flipV="1">
              <a:off x="1689" y="1348"/>
              <a:ext cx="283" cy="244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9" name="Line 62"/>
            <p:cNvSpPr/>
            <p:nvPr/>
          </p:nvSpPr>
          <p:spPr>
            <a:xfrm flipV="1">
              <a:off x="2377" y="1225"/>
              <a:ext cx="242" cy="0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60" name="Line 63"/>
            <p:cNvSpPr/>
            <p:nvPr/>
          </p:nvSpPr>
          <p:spPr>
            <a:xfrm>
              <a:off x="2660" y="1225"/>
              <a:ext cx="242" cy="4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61" name="Line 64"/>
            <p:cNvSpPr/>
            <p:nvPr/>
          </p:nvSpPr>
          <p:spPr>
            <a:xfrm>
              <a:off x="2296" y="1348"/>
              <a:ext cx="40" cy="244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62" name="Line 65"/>
            <p:cNvSpPr/>
            <p:nvPr/>
          </p:nvSpPr>
          <p:spPr>
            <a:xfrm flipV="1">
              <a:off x="2256" y="1673"/>
              <a:ext cx="80" cy="4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63" name="Line 66"/>
            <p:cNvSpPr/>
            <p:nvPr/>
          </p:nvSpPr>
          <p:spPr>
            <a:xfrm flipV="1">
              <a:off x="2417" y="1551"/>
              <a:ext cx="81" cy="8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64" name="Line 67"/>
            <p:cNvSpPr/>
            <p:nvPr/>
          </p:nvSpPr>
          <p:spPr>
            <a:xfrm flipV="1">
              <a:off x="2539" y="1348"/>
              <a:ext cx="80" cy="8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65" name="Line 68"/>
            <p:cNvSpPr/>
            <p:nvPr/>
          </p:nvSpPr>
          <p:spPr>
            <a:xfrm flipV="1">
              <a:off x="2983" y="1266"/>
              <a:ext cx="81" cy="163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66" name="Line 69"/>
            <p:cNvSpPr/>
            <p:nvPr/>
          </p:nvSpPr>
          <p:spPr>
            <a:xfrm flipV="1">
              <a:off x="2943" y="1185"/>
              <a:ext cx="80" cy="8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67" name="Line 70"/>
            <p:cNvSpPr/>
            <p:nvPr/>
          </p:nvSpPr>
          <p:spPr>
            <a:xfrm flipV="1">
              <a:off x="3023" y="1307"/>
              <a:ext cx="81" cy="163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68" name="Line 71"/>
            <p:cNvSpPr/>
            <p:nvPr/>
          </p:nvSpPr>
          <p:spPr>
            <a:xfrm flipV="1">
              <a:off x="3023" y="1348"/>
              <a:ext cx="162" cy="12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69" name="Line 72"/>
            <p:cNvSpPr/>
            <p:nvPr/>
          </p:nvSpPr>
          <p:spPr>
            <a:xfrm flipV="1">
              <a:off x="3226" y="1388"/>
              <a:ext cx="161" cy="4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70" name="Line 74"/>
            <p:cNvSpPr/>
            <p:nvPr/>
          </p:nvSpPr>
          <p:spPr>
            <a:xfrm flipV="1">
              <a:off x="3185" y="1307"/>
              <a:ext cx="0" cy="12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71" name="Line 76"/>
            <p:cNvSpPr/>
            <p:nvPr/>
          </p:nvSpPr>
          <p:spPr>
            <a:xfrm>
              <a:off x="3226" y="1307"/>
              <a:ext cx="161" cy="81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72" name="Line 77"/>
            <p:cNvSpPr/>
            <p:nvPr/>
          </p:nvSpPr>
          <p:spPr>
            <a:xfrm flipH="1" flipV="1">
              <a:off x="3104" y="1307"/>
              <a:ext cx="41" cy="12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73" name="Line 78"/>
            <p:cNvSpPr/>
            <p:nvPr/>
          </p:nvSpPr>
          <p:spPr>
            <a:xfrm>
              <a:off x="2943" y="1307"/>
              <a:ext cx="202" cy="204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74" name="Line 87"/>
            <p:cNvSpPr/>
            <p:nvPr/>
          </p:nvSpPr>
          <p:spPr>
            <a:xfrm flipV="1">
              <a:off x="1851" y="1348"/>
              <a:ext cx="445" cy="244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75" name="Line 88"/>
            <p:cNvSpPr/>
            <p:nvPr/>
          </p:nvSpPr>
          <p:spPr>
            <a:xfrm>
              <a:off x="2013" y="1348"/>
              <a:ext cx="162" cy="285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76" name="Line 89"/>
            <p:cNvSpPr/>
            <p:nvPr/>
          </p:nvSpPr>
          <p:spPr>
            <a:xfrm>
              <a:off x="1892" y="1633"/>
              <a:ext cx="283" cy="122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17477" name="Object 90"/>
            <p:cNvGraphicFramePr>
              <a:graphicFrameLocks noChangeAspect="1"/>
            </p:cNvGraphicFramePr>
            <p:nvPr/>
          </p:nvGraphicFramePr>
          <p:xfrm>
            <a:off x="4440" y="1708"/>
            <a:ext cx="233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r:id="rId8" imgW="666750" imgH="1057275" progId="PBrush">
                    <p:embed/>
                  </p:oleObj>
                </mc:Choice>
                <mc:Fallback>
                  <p:oleObj r:id="rId8" imgW="666750" imgH="1057275" progId="PBrush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440" y="1708"/>
                          <a:ext cx="233" cy="3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78" name="Line 91"/>
            <p:cNvSpPr/>
            <p:nvPr/>
          </p:nvSpPr>
          <p:spPr>
            <a:xfrm flipV="1">
              <a:off x="1266" y="1714"/>
              <a:ext cx="343" cy="239"/>
            </a:xfrm>
            <a:prstGeom prst="line">
              <a:avLst/>
            </a:prstGeom>
            <a:ln w="28575" cap="flat" cmpd="sng">
              <a:solidFill>
                <a:srgbClr val="CCECFF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7479" name="Line 93"/>
            <p:cNvSpPr/>
            <p:nvPr/>
          </p:nvSpPr>
          <p:spPr>
            <a:xfrm flipV="1">
              <a:off x="2476" y="784"/>
              <a:ext cx="41" cy="357"/>
            </a:xfrm>
            <a:prstGeom prst="line">
              <a:avLst/>
            </a:prstGeom>
            <a:ln w="28575" cap="flat" cmpd="sng">
              <a:solidFill>
                <a:srgbClr val="CCECFF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7480" name="Text Box 94"/>
            <p:cNvSpPr txBox="1"/>
            <p:nvPr/>
          </p:nvSpPr>
          <p:spPr>
            <a:xfrm>
              <a:off x="4707" y="1790"/>
              <a:ext cx="525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i="1" dirty="0">
                  <a:latin typeface="Verdana" panose="020B0604030504040204" pitchFamily="34" charset="0"/>
                  <a:ea typeface="宋体" panose="02010600030101010101" pitchFamily="2" charset="-122"/>
                </a:rPr>
                <a:t>PDAs</a:t>
              </a:r>
            </a:p>
          </p:txBody>
        </p:sp>
        <p:sp>
          <p:nvSpPr>
            <p:cNvPr id="17481" name="Line 95"/>
            <p:cNvSpPr/>
            <p:nvPr/>
          </p:nvSpPr>
          <p:spPr>
            <a:xfrm flipH="1" flipV="1">
              <a:off x="773" y="918"/>
              <a:ext cx="773" cy="298"/>
            </a:xfrm>
            <a:prstGeom prst="line">
              <a:avLst/>
            </a:prstGeom>
            <a:ln w="28575" cap="flat" cmpd="sng">
              <a:solidFill>
                <a:srgbClr val="CCECFF"/>
              </a:solidFill>
              <a:prstDash val="sysDot"/>
              <a:headEnd type="none" w="med" len="med"/>
              <a:tailEnd type="none" w="med" len="med"/>
            </a:ln>
          </p:spPr>
        </p:sp>
        <p:pic>
          <p:nvPicPr>
            <p:cNvPr id="17482" name="Picture 96" descr="AE3014s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3" y="490"/>
              <a:ext cx="673" cy="42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483" name="Picture 97" descr="untitle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63" y="516"/>
              <a:ext cx="830" cy="58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484" name="Picture 98" descr="u=850815242,271834996&amp;gp=-4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5" y="1983"/>
              <a:ext cx="588" cy="53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485" name="Line 99"/>
            <p:cNvSpPr/>
            <p:nvPr/>
          </p:nvSpPr>
          <p:spPr>
            <a:xfrm flipV="1">
              <a:off x="3555" y="1097"/>
              <a:ext cx="581" cy="178"/>
            </a:xfrm>
            <a:prstGeom prst="line">
              <a:avLst/>
            </a:prstGeom>
            <a:ln w="28575" cap="flat" cmpd="sng">
              <a:solidFill>
                <a:srgbClr val="CCECFF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7486" name="Text Box 83"/>
            <p:cNvSpPr txBox="1"/>
            <p:nvPr/>
          </p:nvSpPr>
          <p:spPr>
            <a:xfrm>
              <a:off x="1457" y="228"/>
              <a:ext cx="369" cy="192"/>
            </a:xfrm>
            <a:prstGeom prst="rect">
              <a:avLst/>
            </a:prstGeom>
            <a:noFill/>
            <a:ln w="9525">
              <a:noFill/>
            </a:ln>
            <a:effectLst>
              <a:prstShdw prst="shdw17" dist="17961" dir="2699999">
                <a:srgbClr val="334C8B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i="1" dirty="0">
                  <a:latin typeface="Verdana" panose="020B0604030504040204" pitchFamily="34" charset="0"/>
                  <a:ea typeface="宋体" panose="02010600030101010101" pitchFamily="2" charset="-122"/>
                </a:rPr>
                <a:t>GPS</a:t>
              </a:r>
            </a:p>
          </p:txBody>
        </p:sp>
        <p:sp>
          <p:nvSpPr>
            <p:cNvPr id="17487" name="Text Box 84"/>
            <p:cNvSpPr txBox="1"/>
            <p:nvPr/>
          </p:nvSpPr>
          <p:spPr>
            <a:xfrm>
              <a:off x="90" y="531"/>
              <a:ext cx="377" cy="192"/>
            </a:xfrm>
            <a:prstGeom prst="rect">
              <a:avLst/>
            </a:prstGeom>
            <a:noFill/>
            <a:ln w="9525">
              <a:noFill/>
            </a:ln>
            <a:effectLst>
              <a:prstShdw prst="shdw17" dist="17961" dir="2699999">
                <a:srgbClr val="334C8B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400" i="1" dirty="0">
                  <a:latin typeface="Verdana" panose="020B0604030504040204" pitchFamily="34" charset="0"/>
                  <a:ea typeface="宋体" panose="02010600030101010101" pitchFamily="2" charset="-122"/>
                </a:rPr>
                <a:t>导航</a:t>
              </a:r>
            </a:p>
          </p:txBody>
        </p:sp>
        <p:sp>
          <p:nvSpPr>
            <p:cNvPr id="17488" name="Text Box 85"/>
            <p:cNvSpPr txBox="1"/>
            <p:nvPr/>
          </p:nvSpPr>
          <p:spPr>
            <a:xfrm>
              <a:off x="3444" y="234"/>
              <a:ext cx="1441" cy="212"/>
            </a:xfrm>
            <a:prstGeom prst="rect">
              <a:avLst/>
            </a:prstGeom>
            <a:noFill/>
            <a:ln w="9525">
              <a:noFill/>
            </a:ln>
            <a:effectLst>
              <a:prstShdw prst="shdw17" dist="17961" dir="2699999">
                <a:srgbClr val="334C8B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6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汽车电子设备</a:t>
              </a:r>
              <a:endPara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54" name="AutoShape 86"/>
            <p:cNvSpPr/>
            <p:nvPr/>
          </p:nvSpPr>
          <p:spPr bwMode="auto">
            <a:xfrm>
              <a:off x="4197" y="1297"/>
              <a:ext cx="209" cy="1380"/>
            </a:xfrm>
            <a:prstGeom prst="leftBrace">
              <a:avLst>
                <a:gd name="adj1" fmla="val 55024"/>
                <a:gd name="adj2" fmla="val 50000"/>
              </a:avLst>
            </a:prstGeom>
            <a:noFill/>
            <a:ln w="9525" cmpd="sng">
              <a:solidFill>
                <a:schemeClr val="tx1"/>
              </a:solidFill>
              <a:round/>
            </a:ln>
            <a:effectLst>
              <a:prstShdw prst="shdw17" dist="17961" dir="2700000">
                <a:srgbClr val="9999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pic>
          <p:nvPicPr>
            <p:cNvPr id="17490" name="Picture 87">
              <a:hlinkClick r:id="rId13"/>
            </p:cNvPr>
            <p:cNvPicPr>
              <a:picLocks noChangeAspect="1"/>
            </p:cNvPicPr>
            <p:nvPr/>
          </p:nvPicPr>
          <p:blipFill>
            <a:blip r:embed="rId14"/>
            <a:srcRect t="21535" r="2228" b="17326"/>
            <a:stretch>
              <a:fillRect/>
            </a:stretch>
          </p:blipFill>
          <p:spPr>
            <a:xfrm>
              <a:off x="2561" y="2263"/>
              <a:ext cx="395" cy="2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491" name="Picture 88">
              <a:hlinkClick r:id="rId15"/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13" y="1188"/>
              <a:ext cx="248" cy="4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492" name="Text Box 94"/>
            <p:cNvSpPr txBox="1"/>
            <p:nvPr/>
          </p:nvSpPr>
          <p:spPr>
            <a:xfrm>
              <a:off x="2485" y="2549"/>
              <a:ext cx="655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400" i="1" dirty="0">
                  <a:latin typeface="Verdana" panose="020B0604030504040204" pitchFamily="34" charset="0"/>
                  <a:ea typeface="宋体" panose="02010600030101010101" pitchFamily="2" charset="-122"/>
                </a:rPr>
                <a:t>智能家电</a:t>
              </a:r>
            </a:p>
          </p:txBody>
        </p:sp>
        <p:pic>
          <p:nvPicPr>
            <p:cNvPr id="17493" name="Picture 90">
              <a:hlinkClick r:id="rId17"/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26" y="2146"/>
              <a:ext cx="369" cy="2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494" name="Text Box 94"/>
            <p:cNvSpPr txBox="1"/>
            <p:nvPr/>
          </p:nvSpPr>
          <p:spPr>
            <a:xfrm>
              <a:off x="4667" y="1285"/>
              <a:ext cx="587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i="1" dirty="0">
                  <a:latin typeface="Verdana" panose="020B0604030504040204" pitchFamily="34" charset="0"/>
                  <a:ea typeface="宋体" panose="02010600030101010101" pitchFamily="2" charset="-122"/>
                </a:rPr>
                <a:t>iPhone</a:t>
              </a:r>
            </a:p>
          </p:txBody>
        </p:sp>
        <p:sp>
          <p:nvSpPr>
            <p:cNvPr id="17495" name="Text Box 94"/>
            <p:cNvSpPr txBox="1"/>
            <p:nvPr/>
          </p:nvSpPr>
          <p:spPr>
            <a:xfrm>
              <a:off x="4844" y="2209"/>
              <a:ext cx="39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i="1" dirty="0">
                  <a:latin typeface="Verdana" panose="020B0604030504040204" pitchFamily="34" charset="0"/>
                  <a:ea typeface="宋体" panose="02010600030101010101" pitchFamily="2" charset="-122"/>
                </a:rPr>
                <a:t>DCs</a:t>
              </a:r>
            </a:p>
          </p:txBody>
        </p:sp>
        <p:sp>
          <p:nvSpPr>
            <p:cNvPr id="17496" name="Line 10"/>
            <p:cNvSpPr/>
            <p:nvPr/>
          </p:nvSpPr>
          <p:spPr>
            <a:xfrm flipH="1" flipV="1">
              <a:off x="3081" y="1757"/>
              <a:ext cx="260" cy="424"/>
            </a:xfrm>
            <a:prstGeom prst="line">
              <a:avLst/>
            </a:prstGeom>
            <a:ln w="28575" cap="flat" cmpd="sng">
              <a:solidFill>
                <a:srgbClr val="CCECFF"/>
              </a:solidFill>
              <a:prstDash val="sysDot"/>
              <a:headEnd type="none" w="med" len="med"/>
              <a:tailEnd type="none" w="med" len="med"/>
            </a:ln>
          </p:spPr>
        </p:sp>
        <p:pic>
          <p:nvPicPr>
            <p:cNvPr id="17497" name="Picture 94">
              <a:hlinkClick r:id="rId19"/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53" y="2130"/>
              <a:ext cx="325" cy="45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498" name="Text Box 94"/>
            <p:cNvSpPr txBox="1"/>
            <p:nvPr/>
          </p:nvSpPr>
          <p:spPr>
            <a:xfrm>
              <a:off x="3179" y="2581"/>
              <a:ext cx="655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400" i="1" dirty="0">
                  <a:latin typeface="Verdana" panose="020B0604030504040204" pitchFamily="34" charset="0"/>
                  <a:ea typeface="宋体" panose="02010600030101010101" pitchFamily="2" charset="-122"/>
                </a:rPr>
                <a:t>传感器</a:t>
              </a:r>
            </a:p>
          </p:txBody>
        </p:sp>
        <p:sp>
          <p:nvSpPr>
            <p:cNvPr id="17499" name="Line 10"/>
            <p:cNvSpPr/>
            <p:nvPr/>
          </p:nvSpPr>
          <p:spPr>
            <a:xfrm flipH="1" flipV="1">
              <a:off x="3592" y="1578"/>
              <a:ext cx="549" cy="311"/>
            </a:xfrm>
            <a:prstGeom prst="line">
              <a:avLst/>
            </a:prstGeom>
            <a:ln w="28575" cap="flat" cmpd="sng">
              <a:solidFill>
                <a:srgbClr val="CCECFF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7500" name="Text Box 94"/>
            <p:cNvSpPr txBox="1"/>
            <p:nvPr/>
          </p:nvSpPr>
          <p:spPr>
            <a:xfrm>
              <a:off x="4406" y="2525"/>
              <a:ext cx="655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400" i="1" dirty="0">
                  <a:latin typeface="Verdana" panose="020B0604030504040204" pitchFamily="34" charset="0"/>
                  <a:ea typeface="宋体" panose="02010600030101010101" pitchFamily="2" charset="-122"/>
                </a:rPr>
                <a:t>。。。</a:t>
              </a:r>
            </a:p>
          </p:txBody>
        </p:sp>
        <p:sp>
          <p:nvSpPr>
            <p:cNvPr id="7266" name="AutoShape 98"/>
            <p:cNvSpPr>
              <a:spLocks noChangeArrowheads="1"/>
            </p:cNvSpPr>
            <p:nvPr/>
          </p:nvSpPr>
          <p:spPr bwMode="auto">
            <a:xfrm>
              <a:off x="1446" y="1428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67" name="AutoShape 99"/>
            <p:cNvSpPr>
              <a:spLocks noChangeArrowheads="1"/>
            </p:cNvSpPr>
            <p:nvPr/>
          </p:nvSpPr>
          <p:spPr bwMode="auto">
            <a:xfrm>
              <a:off x="1678" y="1311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68" name="AutoShape 100"/>
            <p:cNvSpPr>
              <a:spLocks noChangeArrowheads="1"/>
            </p:cNvSpPr>
            <p:nvPr/>
          </p:nvSpPr>
          <p:spPr bwMode="auto">
            <a:xfrm>
              <a:off x="1774" y="1599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69" name="AutoShape 101"/>
            <p:cNvSpPr>
              <a:spLocks noChangeArrowheads="1"/>
            </p:cNvSpPr>
            <p:nvPr/>
          </p:nvSpPr>
          <p:spPr bwMode="auto">
            <a:xfrm>
              <a:off x="1924" y="1231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70" name="AutoShape 102"/>
            <p:cNvSpPr>
              <a:spLocks noChangeArrowheads="1"/>
            </p:cNvSpPr>
            <p:nvPr/>
          </p:nvSpPr>
          <p:spPr bwMode="auto">
            <a:xfrm>
              <a:off x="2106" y="1302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71" name="AutoShape 103"/>
            <p:cNvSpPr>
              <a:spLocks noChangeArrowheads="1"/>
            </p:cNvSpPr>
            <p:nvPr/>
          </p:nvSpPr>
          <p:spPr bwMode="auto">
            <a:xfrm>
              <a:off x="1983" y="1529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72" name="AutoShape 104"/>
            <p:cNvSpPr>
              <a:spLocks noChangeArrowheads="1"/>
            </p:cNvSpPr>
            <p:nvPr/>
          </p:nvSpPr>
          <p:spPr bwMode="auto">
            <a:xfrm>
              <a:off x="2140" y="1660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73" name="AutoShape 105"/>
            <p:cNvSpPr>
              <a:spLocks noChangeArrowheads="1"/>
            </p:cNvSpPr>
            <p:nvPr/>
          </p:nvSpPr>
          <p:spPr bwMode="auto">
            <a:xfrm>
              <a:off x="2262" y="1170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74" name="AutoShape 106"/>
            <p:cNvSpPr>
              <a:spLocks noChangeArrowheads="1"/>
            </p:cNvSpPr>
            <p:nvPr/>
          </p:nvSpPr>
          <p:spPr bwMode="auto">
            <a:xfrm>
              <a:off x="2594" y="1197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75" name="AutoShape 107"/>
            <p:cNvSpPr>
              <a:spLocks noChangeArrowheads="1"/>
            </p:cNvSpPr>
            <p:nvPr/>
          </p:nvSpPr>
          <p:spPr bwMode="auto">
            <a:xfrm>
              <a:off x="2342" y="1607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76" name="AutoShape 108"/>
            <p:cNvSpPr>
              <a:spLocks noChangeArrowheads="1"/>
            </p:cNvSpPr>
            <p:nvPr/>
          </p:nvSpPr>
          <p:spPr bwMode="auto">
            <a:xfrm>
              <a:off x="2464" y="1442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77" name="AutoShape 109"/>
            <p:cNvSpPr>
              <a:spLocks noChangeArrowheads="1"/>
            </p:cNvSpPr>
            <p:nvPr/>
          </p:nvSpPr>
          <p:spPr bwMode="auto">
            <a:xfrm>
              <a:off x="2682" y="1389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78" name="AutoShape 110"/>
            <p:cNvSpPr>
              <a:spLocks noChangeArrowheads="1"/>
            </p:cNvSpPr>
            <p:nvPr/>
          </p:nvSpPr>
          <p:spPr bwMode="auto">
            <a:xfrm>
              <a:off x="2577" y="1651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79" name="AutoShape 111"/>
            <p:cNvSpPr>
              <a:spLocks noChangeArrowheads="1"/>
            </p:cNvSpPr>
            <p:nvPr/>
          </p:nvSpPr>
          <p:spPr bwMode="auto">
            <a:xfrm>
              <a:off x="2795" y="1555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80" name="AutoShape 112"/>
            <p:cNvSpPr>
              <a:spLocks noChangeArrowheads="1"/>
            </p:cNvSpPr>
            <p:nvPr/>
          </p:nvSpPr>
          <p:spPr bwMode="auto">
            <a:xfrm>
              <a:off x="2856" y="1224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81" name="AutoShape 113"/>
            <p:cNvSpPr>
              <a:spLocks noChangeArrowheads="1"/>
            </p:cNvSpPr>
            <p:nvPr/>
          </p:nvSpPr>
          <p:spPr bwMode="auto">
            <a:xfrm>
              <a:off x="2882" y="1355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82" name="AutoShape 114"/>
            <p:cNvSpPr>
              <a:spLocks noChangeArrowheads="1"/>
            </p:cNvSpPr>
            <p:nvPr/>
          </p:nvSpPr>
          <p:spPr bwMode="auto">
            <a:xfrm>
              <a:off x="3040" y="1128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83" name="AutoShape 115"/>
            <p:cNvSpPr>
              <a:spLocks noChangeArrowheads="1"/>
            </p:cNvSpPr>
            <p:nvPr/>
          </p:nvSpPr>
          <p:spPr bwMode="auto">
            <a:xfrm>
              <a:off x="3135" y="1224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84" name="AutoShape 116"/>
            <p:cNvSpPr>
              <a:spLocks noChangeArrowheads="1"/>
            </p:cNvSpPr>
            <p:nvPr/>
          </p:nvSpPr>
          <p:spPr bwMode="auto">
            <a:xfrm>
              <a:off x="3153" y="1452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85" name="AutoShape 117"/>
            <p:cNvSpPr>
              <a:spLocks noChangeArrowheads="1"/>
            </p:cNvSpPr>
            <p:nvPr/>
          </p:nvSpPr>
          <p:spPr bwMode="auto">
            <a:xfrm>
              <a:off x="2987" y="1512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286" name="AutoShape 118"/>
            <p:cNvSpPr>
              <a:spLocks noChangeArrowheads="1"/>
            </p:cNvSpPr>
            <p:nvPr/>
          </p:nvSpPr>
          <p:spPr bwMode="auto">
            <a:xfrm>
              <a:off x="3371" y="1346"/>
              <a:ext cx="90" cy="95"/>
            </a:xfrm>
            <a:prstGeom prst="flowChartProcess">
              <a:avLst/>
            </a:prstGeom>
            <a:gradFill rotWithShape="1">
              <a:gsLst>
                <a:gs pos="0">
                  <a:srgbClr val="6699FF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ffectLst>
              <a:outerShdw dist="40161" dir="1106097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7287" name="Rectangle 119"/>
          <p:cNvSpPr>
            <a:spLocks noChangeArrowheads="1"/>
          </p:cNvSpPr>
          <p:nvPr/>
        </p:nvSpPr>
        <p:spPr bwMode="auto">
          <a:xfrm>
            <a:off x="2386013" y="6196013"/>
            <a:ext cx="5905500" cy="450850"/>
          </a:xfrm>
          <a:prstGeom prst="rect">
            <a:avLst/>
          </a:prstGeom>
          <a:gradFill rotWithShape="1">
            <a:gsLst>
              <a:gs pos="0">
                <a:srgbClr val="0000FF"/>
              </a:gs>
              <a:gs pos="50000">
                <a:srgbClr val="000076"/>
              </a:gs>
              <a:gs pos="100000">
                <a:srgbClr val="0000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100" b="1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我们已经进入一个无处不网、无时不网的时代！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00,&quot;width&quot;:9600}"/>
</p:tagLst>
</file>

<file path=ppt/theme/theme1.xml><?xml version="1.0" encoding="utf-8"?>
<a:theme xmlns:a="http://schemas.openxmlformats.org/drawingml/2006/main" name="2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4948</Words>
  <Application>Microsoft Office PowerPoint</Application>
  <PresentationFormat>全屏显示(4:3)</PresentationFormat>
  <Paragraphs>1055</Paragraphs>
  <Slides>70</Slides>
  <Notes>58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87" baseType="lpstr">
      <vt:lpstr>PingFang SC</vt:lpstr>
      <vt:lpstr>黑体</vt:lpstr>
      <vt:lpstr>华文中宋</vt:lpstr>
      <vt:lpstr>宋体</vt:lpstr>
      <vt:lpstr>微软雅黑</vt:lpstr>
      <vt:lpstr>Arial</vt:lpstr>
      <vt:lpstr>Arial</vt:lpstr>
      <vt:lpstr>Arial Black</vt:lpstr>
      <vt:lpstr>Calibri</vt:lpstr>
      <vt:lpstr>Corbel</vt:lpstr>
      <vt:lpstr>Lucida Sans Unicode</vt:lpstr>
      <vt:lpstr>Times New Roman</vt:lpstr>
      <vt:lpstr>Verdana</vt:lpstr>
      <vt:lpstr>Wingdings</vt:lpstr>
      <vt:lpstr>2_Blends</vt:lpstr>
      <vt:lpstr>Microsoft 公式 3.0</vt:lpstr>
      <vt:lpstr>Microsoft Graph 图表</vt:lpstr>
      <vt:lpstr>第 1 章</vt:lpstr>
      <vt:lpstr>关于计算机系统(3)</vt:lpstr>
      <vt:lpstr>1.1 引言-计算机革命</vt:lpstr>
      <vt:lpstr>1.1.1 计算机的类型（按应用分）</vt:lpstr>
      <vt:lpstr>1.1.1 计算机的类型（按应用分）</vt:lpstr>
      <vt:lpstr>1.1.2 后PC时代</vt:lpstr>
      <vt:lpstr>微内核：简单、基本的操作体系</vt:lpstr>
      <vt:lpstr>1.1.2 后PC时代</vt:lpstr>
      <vt:lpstr>云计算的基础</vt:lpstr>
      <vt:lpstr>云计算-两大服务提供商 </vt:lpstr>
      <vt:lpstr>云计算-两大服务提供商 </vt:lpstr>
      <vt:lpstr>1.1.3 你将能学到什么</vt:lpstr>
      <vt:lpstr>1.1.3 理解程序性能</vt:lpstr>
      <vt:lpstr>1.2 计算机系统结构中的8个伟大思想</vt:lpstr>
      <vt:lpstr>1.2 计算机系统结构中的8个伟大思想</vt:lpstr>
      <vt:lpstr>1.2 计算机系统结构中的8个伟大思想</vt:lpstr>
      <vt:lpstr>PowerPoint 演示文稿</vt:lpstr>
      <vt:lpstr>PowerPoint 演示文稿</vt:lpstr>
      <vt:lpstr>PowerPoint 演示文稿</vt:lpstr>
      <vt:lpstr>程序的层次</vt:lpstr>
      <vt:lpstr>程序代码的级别</vt:lpstr>
      <vt:lpstr>计算机的硬件组成</vt:lpstr>
      <vt:lpstr>触摸屏</vt:lpstr>
      <vt:lpstr>显示器</vt:lpstr>
      <vt:lpstr>打开机箱</vt:lpstr>
      <vt:lpstr>微处理器内部(CPU)</vt:lpstr>
      <vt:lpstr>微处理器内部</vt:lpstr>
      <vt:lpstr>抽象 – 简化设计</vt:lpstr>
      <vt:lpstr>API vs. ABI</vt:lpstr>
      <vt:lpstr>PowerPoint 演示文稿</vt:lpstr>
      <vt:lpstr>ABI – 结合计算机系统2知识</vt:lpstr>
      <vt:lpstr>PowerPoint 演示文稿</vt:lpstr>
      <vt:lpstr>安全数据存储</vt:lpstr>
      <vt:lpstr>网络</vt:lpstr>
      <vt:lpstr>电子技术趋势</vt:lpstr>
      <vt:lpstr>半导体技术</vt:lpstr>
      <vt:lpstr>ICs制造</vt:lpstr>
      <vt:lpstr>英特尔酷睿i7晶圆</vt:lpstr>
      <vt:lpstr>集成电路的成本</vt:lpstr>
      <vt:lpstr>定义性能</vt:lpstr>
      <vt:lpstr>响应时间和吞吐率</vt:lpstr>
      <vt:lpstr>相对性能</vt:lpstr>
      <vt:lpstr>度量执行时间</vt:lpstr>
      <vt:lpstr>CPU 时钟</vt:lpstr>
      <vt:lpstr>CPU 时间计算</vt:lpstr>
      <vt:lpstr>性能改进例子</vt:lpstr>
      <vt:lpstr>指令数和 CPI</vt:lpstr>
      <vt:lpstr>CPI 例子</vt:lpstr>
      <vt:lpstr>更复杂的CPI</vt:lpstr>
      <vt:lpstr>CPI 例子</vt:lpstr>
      <vt:lpstr>性能度量</vt:lpstr>
      <vt:lpstr>课后练习（P37 1.9）- 单核</vt:lpstr>
      <vt:lpstr>课后练习（P37 1.9）- 单核</vt:lpstr>
      <vt:lpstr>课后练习（P37 1.9）-双核</vt:lpstr>
      <vt:lpstr>课后练习（P37 1.9）-双核</vt:lpstr>
      <vt:lpstr>课后练习（P37 1.9）</vt:lpstr>
      <vt:lpstr>功耗趋势</vt:lpstr>
      <vt:lpstr>降低功耗</vt:lpstr>
      <vt:lpstr>单核处理器的性能</vt:lpstr>
      <vt:lpstr>多处理器</vt:lpstr>
      <vt:lpstr>SPEC CPU 基准测试程序</vt:lpstr>
      <vt:lpstr>CINT2006基准程序在 Intel Core i7 920上的运行结果</vt:lpstr>
      <vt:lpstr>SPEC 功耗基准测试程序</vt:lpstr>
      <vt:lpstr>SPECpower_ssj2008 在Xeon X5650服务器上的运行结果</vt:lpstr>
      <vt:lpstr>陷阱: Amdahl定律</vt:lpstr>
      <vt:lpstr>谬误: 利用率低的计算机功耗低</vt:lpstr>
      <vt:lpstr>陷阱: MIPS 作为性能指标</vt:lpstr>
      <vt:lpstr>总结</vt:lpstr>
      <vt:lpstr>总结</vt:lpstr>
      <vt:lpstr>第一章 计算机概要与技术</vt:lpstr>
    </vt:vector>
  </TitlesOfParts>
  <Company>Ashenden Designs Pty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Rosetta Demostrator Project MASC, Adelaide University and Ashenden Designs</dc:title>
  <dc:creator>Peter J. Ashenden</dc:creator>
  <cp:lastModifiedBy>Yuhong Feng</cp:lastModifiedBy>
  <cp:revision>647</cp:revision>
  <dcterms:created xsi:type="dcterms:W3CDTF">2001-07-25T06:45:25Z</dcterms:created>
  <dcterms:modified xsi:type="dcterms:W3CDTF">2020-09-17T16:05:49Z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2052-11.1.0.9929</vt:lpwstr>
  </property>
</Properties>
</file>